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Black"/>
      <p:bold r:id="rId37"/>
      <p:boldItalic r:id="rId38"/>
    </p:embeddedFont>
    <p:embeddedFont>
      <p:font typeface="Roboto Thin"/>
      <p:regular r:id="rId39"/>
      <p:bold r:id="rId40"/>
      <p:italic r:id="rId41"/>
      <p:boldItalic r:id="rId42"/>
    </p:embeddedFont>
    <p:embeddedFont>
      <p:font typeface="Proxima Nova"/>
      <p:regular r:id="rId43"/>
      <p:bold r:id="rId44"/>
      <p:italic r:id="rId45"/>
      <p:boldItalic r:id="rId46"/>
    </p:embeddedFont>
    <p:embeddedFont>
      <p:font typeface="Roboto"/>
      <p:regular r:id="rId47"/>
      <p:bold r:id="rId48"/>
      <p:italic r:id="rId49"/>
      <p:boldItalic r:id="rId50"/>
    </p:embeddedFont>
    <p:embeddedFont>
      <p:font typeface="Didact Gothic"/>
      <p:regular r:id="rId51"/>
    </p:embeddedFont>
    <p:embeddedFont>
      <p:font typeface="Roboto Mono Thin"/>
      <p:regular r:id="rId52"/>
      <p:bold r:id="rId53"/>
      <p:italic r:id="rId54"/>
      <p:boldItalic r:id="rId55"/>
    </p:embeddedFont>
    <p:embeddedFont>
      <p:font typeface="Proxima Nova Semibold"/>
      <p:regular r:id="rId56"/>
      <p:bold r:id="rId57"/>
      <p:boldItalic r:id="rId58"/>
    </p:embeddedFont>
    <p:embeddedFont>
      <p:font typeface="Roboto Light"/>
      <p:regular r:id="rId59"/>
      <p:bold r:id="rId60"/>
      <p:italic r:id="rId61"/>
      <p:boldItalic r:id="rId62"/>
    </p:embeddedFont>
    <p:embeddedFont>
      <p:font typeface="Bree Serif"/>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lack-bold.fntdata"/><Relationship Id="rId36" Type="http://schemas.openxmlformats.org/officeDocument/2006/relationships/slide" Target="slides/slide31.xml"/><Relationship Id="rId39" Type="http://schemas.openxmlformats.org/officeDocument/2006/relationships/font" Target="fonts/RobotoThin-regular.fntdata"/><Relationship Id="rId38" Type="http://schemas.openxmlformats.org/officeDocument/2006/relationships/font" Target="fonts/RobotoBlack-boldItalic.fntdata"/><Relationship Id="rId62" Type="http://schemas.openxmlformats.org/officeDocument/2006/relationships/font" Target="fonts/RobotoLight-boldItalic.fntdata"/><Relationship Id="rId61" Type="http://schemas.openxmlformats.org/officeDocument/2006/relationships/font" Target="fonts/RobotoLight-italic.fntdata"/><Relationship Id="rId20" Type="http://schemas.openxmlformats.org/officeDocument/2006/relationships/slide" Target="slides/slide15.xml"/><Relationship Id="rId63" Type="http://schemas.openxmlformats.org/officeDocument/2006/relationships/font" Target="fonts/BreeSerif-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idactGothic-regular.fntdata"/><Relationship Id="rId50" Type="http://schemas.openxmlformats.org/officeDocument/2006/relationships/font" Target="fonts/Roboto-boldItalic.fntdata"/><Relationship Id="rId53" Type="http://schemas.openxmlformats.org/officeDocument/2006/relationships/font" Target="fonts/RobotoMonoThin-bold.fntdata"/><Relationship Id="rId52" Type="http://schemas.openxmlformats.org/officeDocument/2006/relationships/font" Target="fonts/RobotoMonoThin-regular.fntdata"/><Relationship Id="rId11" Type="http://schemas.openxmlformats.org/officeDocument/2006/relationships/slide" Target="slides/slide6.xml"/><Relationship Id="rId55" Type="http://schemas.openxmlformats.org/officeDocument/2006/relationships/font" Target="fonts/RobotoMonoThin-boldItalic.fntdata"/><Relationship Id="rId10" Type="http://schemas.openxmlformats.org/officeDocument/2006/relationships/slide" Target="slides/slide5.xml"/><Relationship Id="rId54" Type="http://schemas.openxmlformats.org/officeDocument/2006/relationships/font" Target="fonts/RobotoMonoThin-italic.fntdata"/><Relationship Id="rId13" Type="http://schemas.openxmlformats.org/officeDocument/2006/relationships/slide" Target="slides/slide8.xml"/><Relationship Id="rId57" Type="http://schemas.openxmlformats.org/officeDocument/2006/relationships/font" Target="fonts/ProximaNovaSemibold-bold.fntdata"/><Relationship Id="rId12" Type="http://schemas.openxmlformats.org/officeDocument/2006/relationships/slide" Target="slides/slide7.xml"/><Relationship Id="rId56" Type="http://schemas.openxmlformats.org/officeDocument/2006/relationships/font" Target="fonts/ProximaNovaSemibold-regular.fntdata"/><Relationship Id="rId15" Type="http://schemas.openxmlformats.org/officeDocument/2006/relationships/slide" Target="slides/slide10.xml"/><Relationship Id="rId59" Type="http://schemas.openxmlformats.org/officeDocument/2006/relationships/font" Target="fonts/RobotoLight-regular.fntdata"/><Relationship Id="rId14" Type="http://schemas.openxmlformats.org/officeDocument/2006/relationships/slide" Target="slides/slide9.xml"/><Relationship Id="rId58" Type="http://schemas.openxmlformats.org/officeDocument/2006/relationships/font" Target="fonts/ProximaNova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792a3bacf1_4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792a3bacf1_4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This was used primarily for the swipe page</a:t>
            </a:r>
            <a:endParaRPr/>
          </a:p>
          <a:p>
            <a:pPr indent="-298450" lvl="0" marL="457200" rtl="0" algn="l">
              <a:spcBef>
                <a:spcPts val="0"/>
              </a:spcBef>
              <a:spcAft>
                <a:spcPts val="0"/>
              </a:spcAft>
              <a:buSzPts val="1100"/>
              <a:buChar char="●"/>
            </a:pPr>
            <a:r>
              <a:rPr lang="es"/>
              <a:t>2 main motivations:</a:t>
            </a:r>
            <a:endParaRPr/>
          </a:p>
          <a:p>
            <a:pPr indent="-298450" lvl="1" marL="914400" rtl="0" algn="l">
              <a:spcBef>
                <a:spcPts val="0"/>
              </a:spcBef>
              <a:spcAft>
                <a:spcPts val="0"/>
              </a:spcAft>
              <a:buSzPts val="1100"/>
              <a:buChar char="○"/>
            </a:pPr>
            <a:r>
              <a:rPr lang="es"/>
              <a:t>Create a dynamic page without re-rendering</a:t>
            </a:r>
            <a:endParaRPr/>
          </a:p>
          <a:p>
            <a:pPr indent="-298450" lvl="2" marL="1371600" rtl="0" algn="l">
              <a:spcBef>
                <a:spcPts val="0"/>
              </a:spcBef>
              <a:spcAft>
                <a:spcPts val="0"/>
              </a:spcAft>
              <a:buSzPts val="1100"/>
              <a:buChar char="■"/>
            </a:pPr>
            <a:r>
              <a:rPr lang="es"/>
              <a:t>deleting cards as you swipe</a:t>
            </a:r>
            <a:endParaRPr/>
          </a:p>
          <a:p>
            <a:pPr indent="-298450" lvl="2" marL="1371600" rtl="0" algn="l">
              <a:spcBef>
                <a:spcPts val="0"/>
              </a:spcBef>
              <a:spcAft>
                <a:spcPts val="0"/>
              </a:spcAft>
              <a:buSzPts val="1100"/>
              <a:buChar char="■"/>
            </a:pPr>
            <a:r>
              <a:rPr lang="es">
                <a:solidFill>
                  <a:schemeClr val="dk1"/>
                </a:solidFill>
              </a:rPr>
              <a:t>As nice as bootstrap is, the carousel component only allows you to slide backwards and forwards, looping back to the last slide rendered.</a:t>
            </a:r>
            <a:endParaRPr>
              <a:solidFill>
                <a:schemeClr val="dk1"/>
              </a:solidFill>
            </a:endParaRPr>
          </a:p>
          <a:p>
            <a:pPr indent="-298450" lvl="3" marL="1828800" rtl="0" algn="l">
              <a:spcBef>
                <a:spcPts val="0"/>
              </a:spcBef>
              <a:spcAft>
                <a:spcPts val="0"/>
              </a:spcAft>
              <a:buClr>
                <a:schemeClr val="dk1"/>
              </a:buClr>
              <a:buSzPts val="1100"/>
              <a:buChar char="●"/>
            </a:pPr>
            <a:r>
              <a:rPr lang="es">
                <a:solidFill>
                  <a:schemeClr val="dk1"/>
                </a:solidFill>
              </a:rPr>
              <a:t>This is an issue because we display cards by their weight, which we’ll talk about later on.</a:t>
            </a:r>
            <a:endParaRPr>
              <a:solidFill>
                <a:schemeClr val="dk1"/>
              </a:solidFill>
            </a:endParaRPr>
          </a:p>
          <a:p>
            <a:pPr indent="-298450" lvl="1" marL="914400" rtl="0" algn="l">
              <a:spcBef>
                <a:spcPts val="0"/>
              </a:spcBef>
              <a:spcAft>
                <a:spcPts val="0"/>
              </a:spcAft>
              <a:buSzPts val="1100"/>
              <a:buChar char="○"/>
            </a:pPr>
            <a:r>
              <a:rPr lang="es"/>
              <a:t>Sending asynchronous requests</a:t>
            </a:r>
            <a:endParaRPr/>
          </a:p>
          <a:p>
            <a:pPr indent="-298450" lvl="2" marL="1371600" rtl="0" algn="l">
              <a:spcBef>
                <a:spcPts val="0"/>
              </a:spcBef>
              <a:spcAft>
                <a:spcPts val="0"/>
              </a:spcAft>
              <a:buSzPts val="1100"/>
              <a:buChar char="■"/>
            </a:pPr>
            <a:r>
              <a:rPr lang="es"/>
              <a:t>Wanted to send the request as the user swiped.</a:t>
            </a:r>
            <a:endParaRPr/>
          </a:p>
          <a:p>
            <a:pPr indent="-298450" lvl="0" marL="457200" rtl="0" algn="l">
              <a:spcBef>
                <a:spcPts val="0"/>
              </a:spcBef>
              <a:spcAft>
                <a:spcPts val="0"/>
              </a:spcAft>
              <a:buSzPts val="1100"/>
              <a:buChar char="●"/>
            </a:pPr>
            <a:r>
              <a:rPr lang="es"/>
              <a:t>We’ll talk about how these goals were accomplished with AJAX &amp; JQUERY more when we get into routes and main features later on in the presentation.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7935bdc9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7935bdc9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solidFill>
                  <a:schemeClr val="dk1"/>
                </a:solidFill>
              </a:rPr>
              <a:t>Sharon</a:t>
            </a:r>
            <a:endParaRPr>
              <a:solidFill>
                <a:schemeClr val="dk1"/>
              </a:solidFill>
            </a:endParaRPr>
          </a:p>
          <a:p>
            <a:pPr indent="-298450" lvl="0" marL="457200" rtl="0" algn="l">
              <a:spcBef>
                <a:spcPts val="0"/>
              </a:spcBef>
              <a:spcAft>
                <a:spcPts val="0"/>
              </a:spcAft>
              <a:buSzPts val="1100"/>
              <a:buChar char="●"/>
            </a:pPr>
            <a:r>
              <a:rPr lang="es">
                <a:solidFill>
                  <a:schemeClr val="dk1"/>
                </a:solidFill>
              </a:rPr>
              <a:t>We did this because bootstrap only has JQUERY support for events on slide transition or events after slide transition. This is problematic because we wanted to update the deck on left swipe, which goes to the previous match that you’ve already visited so updating the deck would interfere with transitioning to the next match if the event was fired on slide.</a:t>
            </a:r>
            <a:endParaRPr/>
          </a:p>
          <a:p>
            <a:pPr indent="-298450" lvl="0" marL="457200" rtl="0" algn="l">
              <a:spcBef>
                <a:spcPts val="0"/>
              </a:spcBef>
              <a:spcAft>
                <a:spcPts val="0"/>
              </a:spcAft>
              <a:buSzPts val="1100"/>
              <a:buChar char="●"/>
            </a:pPr>
            <a:r>
              <a:rPr lang="es"/>
              <a:t>Key things to note:</a:t>
            </a:r>
            <a:endParaRPr/>
          </a:p>
          <a:p>
            <a:pPr indent="-298450" lvl="1" marL="914400" rtl="0" algn="l">
              <a:spcBef>
                <a:spcPts val="0"/>
              </a:spcBef>
              <a:spcAft>
                <a:spcPts val="0"/>
              </a:spcAft>
              <a:buSzPts val="1100"/>
              <a:buChar char="○"/>
            </a:pPr>
            <a:r>
              <a:rPr lang="es"/>
              <a:t>It’s for the left swipe button on the carousel</a:t>
            </a:r>
            <a:endParaRPr/>
          </a:p>
          <a:p>
            <a:pPr indent="-298450" lvl="2" marL="1371600" rtl="0" algn="l">
              <a:spcBef>
                <a:spcPts val="0"/>
              </a:spcBef>
              <a:spcAft>
                <a:spcPts val="0"/>
              </a:spcAft>
              <a:buSzPts val="1100"/>
              <a:buChar char="■"/>
            </a:pPr>
            <a:r>
              <a:rPr lang="es"/>
              <a:t>Particularly important because of the nature of Bootstrap carousel control attributes. Has an attribute called data-slide that slides left or right to the previous or next slide. This is set that you can’t go to the next slide if you’re pressing left.</a:t>
            </a:r>
            <a:endParaRPr/>
          </a:p>
          <a:p>
            <a:pPr indent="-298450" lvl="2" marL="1371600" rtl="0" algn="l">
              <a:spcBef>
                <a:spcPts val="0"/>
              </a:spcBef>
              <a:spcAft>
                <a:spcPts val="0"/>
              </a:spcAft>
              <a:buSzPts val="1100"/>
              <a:buChar char="■"/>
            </a:pPr>
            <a:r>
              <a:rPr lang="es"/>
              <a:t>we wanted to override this.</a:t>
            </a:r>
            <a:endParaRPr/>
          </a:p>
          <a:p>
            <a:pPr indent="-298450" lvl="1" marL="914400" rtl="0" algn="l">
              <a:spcBef>
                <a:spcPts val="0"/>
              </a:spcBef>
              <a:spcAft>
                <a:spcPts val="0"/>
              </a:spcAft>
              <a:buSzPts val="1100"/>
              <a:buChar char="○"/>
            </a:pPr>
            <a:r>
              <a:rPr lang="es"/>
              <a:t>To do this we needed to essentially swap the order of the slides dynamically.</a:t>
            </a:r>
            <a:endParaRPr/>
          </a:p>
          <a:p>
            <a:pPr indent="-298450" lvl="2" marL="1371600" rtl="0" algn="l">
              <a:spcBef>
                <a:spcPts val="0"/>
              </a:spcBef>
              <a:spcAft>
                <a:spcPts val="0"/>
              </a:spcAft>
              <a:buSzPts val="1100"/>
              <a:buChar char="■"/>
            </a:pPr>
            <a:r>
              <a:rPr lang="es"/>
              <a:t>We gathered various information to swap the slides and then pre-prended that slide to the front of the slides.</a:t>
            </a:r>
            <a:endParaRPr/>
          </a:p>
          <a:p>
            <a:pPr indent="-298450" lvl="2" marL="1371600" rtl="0" algn="l">
              <a:spcBef>
                <a:spcPts val="0"/>
              </a:spcBef>
              <a:spcAft>
                <a:spcPts val="0"/>
              </a:spcAft>
              <a:buSzPts val="1100"/>
              <a:buChar char="■"/>
            </a:pPr>
            <a:r>
              <a:rPr lang="es"/>
              <a:t>We then manually swiped to the wanted slide, swapping the active carousel item.</a:t>
            </a:r>
            <a:endParaRPr/>
          </a:p>
          <a:p>
            <a:pPr indent="-298450" lvl="2" marL="1371600" rtl="0" algn="l">
              <a:spcBef>
                <a:spcPts val="0"/>
              </a:spcBef>
              <a:spcAft>
                <a:spcPts val="0"/>
              </a:spcAft>
              <a:buSzPts val="1100"/>
              <a:buChar char="■"/>
            </a:pPr>
            <a:r>
              <a:rPr lang="es"/>
              <a:t>Then we updated the deck by deleting the previous item. We gave the transition time to finish, then deleted the previous slide by finding it with its index.</a:t>
            </a:r>
            <a:endParaRPr/>
          </a:p>
          <a:p>
            <a:pPr indent="-298450" lvl="2" marL="1371600" rtl="0" algn="l">
              <a:spcBef>
                <a:spcPts val="0"/>
              </a:spcBef>
              <a:spcAft>
                <a:spcPts val="0"/>
              </a:spcAft>
              <a:buSzPts val="1100"/>
              <a:buChar char="■"/>
            </a:pPr>
            <a:r>
              <a:rPr lang="es"/>
              <a:t>Finally we check if the slide deck is empty as we have a set match limit and if it is, we replace the carousel and the match &amp; reject buttons with a message that tells you that the limit has been reached.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7935bdc9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7935bdc9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We also wanted to implement async requests while keeping the slide animation that bootstrap provided with carousels</a:t>
            </a:r>
            <a:endParaRPr/>
          </a:p>
          <a:p>
            <a:pPr indent="-298450" lvl="0" marL="457200" rtl="0" algn="l">
              <a:spcBef>
                <a:spcPts val="0"/>
              </a:spcBef>
              <a:spcAft>
                <a:spcPts val="0"/>
              </a:spcAft>
              <a:buSzPts val="1100"/>
              <a:buChar char="●"/>
            </a:pPr>
            <a:r>
              <a:rPr lang="es"/>
              <a:t>To do this, we implemented an action listener on the swipe carousel</a:t>
            </a:r>
            <a:endParaRPr/>
          </a:p>
          <a:p>
            <a:pPr indent="-298450" lvl="1" marL="914400" rtl="0" algn="l">
              <a:spcBef>
                <a:spcPts val="0"/>
              </a:spcBef>
              <a:spcAft>
                <a:spcPts val="0"/>
              </a:spcAft>
              <a:buSzPts val="1100"/>
              <a:buChar char="○"/>
            </a:pPr>
            <a:r>
              <a:rPr lang="es"/>
              <a:t>The first step was getting the dimensions of the element and the x coordinate of the event on the screen which as you can see is a mouse click.</a:t>
            </a:r>
            <a:endParaRPr/>
          </a:p>
          <a:p>
            <a:pPr indent="-298450" lvl="1" marL="914400" rtl="0" algn="l">
              <a:spcBef>
                <a:spcPts val="0"/>
              </a:spcBef>
              <a:spcAft>
                <a:spcPts val="0"/>
              </a:spcAft>
              <a:buSzPts val="1100"/>
              <a:buChar char="○"/>
            </a:pPr>
            <a:r>
              <a:rPr lang="es"/>
              <a:t>We designate certain portions of the element that signify left and right, then compare this width with the coordinate.</a:t>
            </a:r>
            <a:endParaRPr/>
          </a:p>
          <a:p>
            <a:pPr indent="-298450" lvl="2" marL="1371600" rtl="0" algn="l">
              <a:spcBef>
                <a:spcPts val="0"/>
              </a:spcBef>
              <a:spcAft>
                <a:spcPts val="0"/>
              </a:spcAft>
              <a:buSzPts val="1100"/>
              <a:buChar char="■"/>
            </a:pPr>
            <a:r>
              <a:rPr lang="es"/>
              <a:t>If it’s on the left side then we send an AJAX request with matched = 0 meaning it’s rejected, and matched = 1 meaning matched if its on the right side.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79380ca1e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9380ca1e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792a3bacf1_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792a3bacf1_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Sri</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792a3bacf1_1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792a3bacf1_1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792a3bacf1_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792a3bacf1_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79380ca08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9380ca08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79380ca1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79380ca1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6b96c222d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6b96c222d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792a3bacf1_4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792a3bacf1_4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In terms of routing and interactions with the model, the swipe page sends a GET request </a:t>
            </a:r>
            <a:r>
              <a:rPr lang="es"/>
              <a:t>onload</a:t>
            </a:r>
            <a:r>
              <a:rPr lang="es"/>
              <a:t> to get the potential matches for a user. It also sends POST requests to update the model. </a:t>
            </a:r>
            <a:endParaRPr/>
          </a:p>
          <a:p>
            <a:pPr indent="-298450" lvl="1" marL="914400" rtl="0" algn="l">
              <a:spcBef>
                <a:spcPts val="0"/>
              </a:spcBef>
              <a:spcAft>
                <a:spcPts val="0"/>
              </a:spcAft>
              <a:buSzPts val="1100"/>
              <a:buChar char="○"/>
            </a:pPr>
            <a:r>
              <a:rPr lang="es"/>
              <a:t>This in turn updates the club matches model.</a:t>
            </a:r>
            <a:endParaRPr/>
          </a:p>
          <a:p>
            <a:pPr indent="-298450" lvl="0" marL="457200" rtl="0" algn="l">
              <a:spcBef>
                <a:spcPts val="0"/>
              </a:spcBef>
              <a:spcAft>
                <a:spcPts val="0"/>
              </a:spcAft>
              <a:buSzPts val="1100"/>
              <a:buChar char="●"/>
            </a:pPr>
            <a:r>
              <a:rPr lang="es"/>
              <a:t>These changes are ultimately reflected on the matched/rejections pages.</a:t>
            </a:r>
            <a:endParaRPr/>
          </a:p>
          <a:p>
            <a:pPr indent="-298450" lvl="1" marL="914400" rtl="0" algn="l">
              <a:spcBef>
                <a:spcPts val="0"/>
              </a:spcBef>
              <a:spcAft>
                <a:spcPts val="0"/>
              </a:spcAft>
              <a:buSzPts val="1100"/>
              <a:buChar char="○"/>
            </a:pPr>
            <a:r>
              <a:rPr lang="es"/>
              <a:t>This page sends a GET request on load to get data from the model based on matched or rejected for the user.</a:t>
            </a:r>
            <a:endParaRPr/>
          </a:p>
          <a:p>
            <a:pPr indent="-298450" lvl="1" marL="914400" rtl="0" algn="l">
              <a:spcBef>
                <a:spcPts val="0"/>
              </a:spcBef>
              <a:spcAft>
                <a:spcPts val="0"/>
              </a:spcAft>
              <a:buSzPts val="1100"/>
              <a:buChar char="○"/>
            </a:pPr>
            <a:r>
              <a:rPr lang="es"/>
              <a:t>The page also gives the user the option to update their matches and rejections, say they want to reject a previously matched club.</a:t>
            </a:r>
            <a:endParaRPr/>
          </a:p>
          <a:p>
            <a:pPr indent="-298450" lvl="2" marL="1371600" rtl="0" algn="l">
              <a:spcBef>
                <a:spcPts val="0"/>
              </a:spcBef>
              <a:spcAft>
                <a:spcPts val="0"/>
              </a:spcAft>
              <a:buSzPts val="1100"/>
              <a:buChar char="■"/>
            </a:pPr>
            <a:r>
              <a:rPr lang="es"/>
              <a:t>It sends a patch request to update the model to reflect th</a:t>
            </a:r>
            <a:r>
              <a:rPr lang="es"/>
              <a:t>ese changes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7935bdc90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7935bdc90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This is the controller that gets the matched or rejected information. This is the matches page so within this query we are essentially getting clubs based on club matches for a particular user such that they are matched to the club.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7935bdc90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7935bdc90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We also gave users the option to match or unmatch from a club if they’ve already done so.</a:t>
            </a:r>
            <a:endParaRPr/>
          </a:p>
          <a:p>
            <a:pPr indent="-298450" lvl="0" marL="457200" rtl="0" algn="l">
              <a:spcBef>
                <a:spcPts val="0"/>
              </a:spcBef>
              <a:spcAft>
                <a:spcPts val="0"/>
              </a:spcAft>
              <a:buSzPts val="1100"/>
              <a:buChar char="●"/>
            </a:pPr>
            <a:r>
              <a:rPr lang="es"/>
              <a:t>To do this:</a:t>
            </a:r>
            <a:endParaRPr/>
          </a:p>
          <a:p>
            <a:pPr indent="-298450" lvl="1" marL="914400" rtl="0" algn="l">
              <a:spcBef>
                <a:spcPts val="0"/>
              </a:spcBef>
              <a:spcAft>
                <a:spcPts val="0"/>
              </a:spcAft>
              <a:buSzPts val="1100"/>
              <a:buChar char="○"/>
            </a:pPr>
            <a:r>
              <a:rPr lang="es"/>
              <a:t>We first find the club and the particular user.</a:t>
            </a:r>
            <a:endParaRPr/>
          </a:p>
          <a:p>
            <a:pPr indent="-298450" lvl="1" marL="914400" rtl="0" algn="l">
              <a:spcBef>
                <a:spcPts val="0"/>
              </a:spcBef>
              <a:spcAft>
                <a:spcPts val="0"/>
              </a:spcAft>
              <a:buSzPts val="1100"/>
              <a:buChar char="○"/>
            </a:pPr>
            <a:r>
              <a:rPr lang="es"/>
              <a:t>We check the users status and swap matched using the update function. </a:t>
            </a:r>
            <a:endParaRPr/>
          </a:p>
          <a:p>
            <a:pPr indent="-298450" lvl="1" marL="914400" rtl="0" algn="l">
              <a:spcBef>
                <a:spcPts val="0"/>
              </a:spcBef>
              <a:spcAft>
                <a:spcPts val="0"/>
              </a:spcAft>
              <a:buSzPts val="1100"/>
              <a:buChar char="○"/>
            </a:pPr>
            <a:r>
              <a:rPr lang="es"/>
              <a:t>We then reload the match and re-render the page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7935bdc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7935bdc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This is the controller code</a:t>
            </a:r>
            <a:endParaRPr/>
          </a:p>
          <a:p>
            <a:pPr indent="-298450" lvl="0" marL="457200" rtl="0" algn="l">
              <a:spcBef>
                <a:spcPts val="0"/>
              </a:spcBef>
              <a:spcAft>
                <a:spcPts val="0"/>
              </a:spcAft>
              <a:buSzPts val="1100"/>
              <a:buChar char="●"/>
            </a:pPr>
            <a:r>
              <a:rPr lang="es"/>
              <a:t>First part:</a:t>
            </a:r>
            <a:endParaRPr/>
          </a:p>
          <a:p>
            <a:pPr indent="-298450" lvl="1" marL="914400" rtl="0" algn="l">
              <a:spcBef>
                <a:spcPts val="0"/>
              </a:spcBef>
              <a:spcAft>
                <a:spcPts val="0"/>
              </a:spcAft>
              <a:buSzPts val="1100"/>
              <a:buChar char="○"/>
            </a:pPr>
            <a:r>
              <a:rPr lang="es"/>
              <a:t>Pretty self explanatory, we get the current club by its name which we passed in in the AJAX request</a:t>
            </a:r>
            <a:endParaRPr/>
          </a:p>
          <a:p>
            <a:pPr indent="-298450" lvl="1" marL="914400" rtl="0" algn="l">
              <a:spcBef>
                <a:spcPts val="0"/>
              </a:spcBef>
              <a:spcAft>
                <a:spcPts val="0"/>
              </a:spcAft>
              <a:buSzPts val="1100"/>
              <a:buChar char="○"/>
            </a:pPr>
            <a:r>
              <a:rPr lang="es"/>
              <a:t>Then we created a record and saved it</a:t>
            </a:r>
            <a:endParaRPr/>
          </a:p>
          <a:p>
            <a:pPr indent="-298450" lvl="0" marL="457200" rtl="0" algn="l">
              <a:spcBef>
                <a:spcPts val="0"/>
              </a:spcBef>
              <a:spcAft>
                <a:spcPts val="0"/>
              </a:spcAft>
              <a:buSzPts val="1100"/>
              <a:buChar char="●"/>
            </a:pPr>
            <a:r>
              <a:rPr lang="es"/>
              <a:t>Second part:</a:t>
            </a:r>
            <a:endParaRPr/>
          </a:p>
          <a:p>
            <a:pPr indent="-298450" lvl="1" marL="914400" rtl="0" algn="l">
              <a:spcBef>
                <a:spcPts val="0"/>
              </a:spcBef>
              <a:spcAft>
                <a:spcPts val="0"/>
              </a:spcAft>
              <a:buSzPts val="1100"/>
              <a:buChar char="○"/>
            </a:pPr>
            <a:r>
              <a:rPr lang="es"/>
              <a:t>Grabs potential matches based on choose algorithm</a:t>
            </a:r>
            <a:endParaRPr/>
          </a:p>
          <a:p>
            <a:pPr indent="-298450" lvl="1" marL="914400" rtl="0" algn="l">
              <a:spcBef>
                <a:spcPts val="0"/>
              </a:spcBef>
              <a:spcAft>
                <a:spcPts val="0"/>
              </a:spcAft>
              <a:buSzPts val="1100"/>
              <a:buChar char="○"/>
            </a:pPr>
            <a:r>
              <a:rPr lang="es"/>
              <a:t>Grabs the clubs from the club model where all the club information is stored and pushes each match into the potential matches array for use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79380ca1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79380ca1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79380ca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79380ca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7935bdc90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7935bdc9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a:p>
            <a:pPr indent="-298450" lvl="0" marL="457200" rtl="0" algn="l">
              <a:spcBef>
                <a:spcPts val="0"/>
              </a:spcBef>
              <a:spcAft>
                <a:spcPts val="0"/>
              </a:spcAft>
              <a:buSzPts val="1100"/>
              <a:buChar char="●"/>
            </a:pPr>
            <a:r>
              <a:rPr lang="es"/>
              <a:t>Here we see the routes in action. We can match/reject clubs on our match me page, which is then shown to have sent the request, because the results appear on our matches/rejected page.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792a3bacf1_1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792a3bacf1_1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938c11c65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938c11c65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7938c11c65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7938c11c65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expand to finding new classes for students</a:t>
            </a:r>
            <a:endParaRPr/>
          </a:p>
          <a:p>
            <a:pPr indent="0" lvl="0" marL="0" rtl="0" algn="l">
              <a:spcBef>
                <a:spcPts val="0"/>
              </a:spcBef>
              <a:spcAft>
                <a:spcPts val="0"/>
              </a:spcAft>
              <a:buNone/>
            </a:pPr>
            <a:r>
              <a:rPr lang="es"/>
              <a:t>we can add checks to see if users are students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79380ca1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79380ca1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5fb8c01da4_0_8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fb8c01da4_0_8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79380ca0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79380ca0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298450" lvl="0" marL="457200" rtl="0" algn="l">
              <a:spcBef>
                <a:spcPts val="0"/>
              </a:spcBef>
              <a:spcAft>
                <a:spcPts val="0"/>
              </a:spcAft>
              <a:buSzPts val="1100"/>
              <a:buChar char="●"/>
            </a:pPr>
            <a:r>
              <a:rPr lang="es"/>
              <a:t>Here are the frameworks &amp; technologies that we used</a:t>
            </a:r>
            <a:endParaRPr/>
          </a:p>
          <a:p>
            <a:pPr indent="-298450" lvl="1" marL="914400" rtl="0" algn="l">
              <a:spcBef>
                <a:spcPts val="0"/>
              </a:spcBef>
              <a:spcAft>
                <a:spcPts val="0"/>
              </a:spcAft>
              <a:buSzPts val="1100"/>
              <a:buChar char="○"/>
            </a:pPr>
            <a:r>
              <a:rPr lang="es"/>
              <a:t>Main frameworks include Devise, Bootstrap, and jquery/AJAX.</a:t>
            </a:r>
            <a:endParaRPr/>
          </a:p>
          <a:p>
            <a:pPr indent="-298450" lvl="1" marL="914400" rtl="0" algn="l">
              <a:spcBef>
                <a:spcPts val="0"/>
              </a:spcBef>
              <a:spcAft>
                <a:spcPts val="0"/>
              </a:spcAft>
              <a:buSzPts val="1100"/>
              <a:buChar char="○"/>
            </a:pPr>
            <a:r>
              <a:rPr lang="es"/>
              <a:t>We also had some additional frameworks as well and those include chartkick, groupdate, and Disqus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792a3bacf1_1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792a3bacf1_1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792a3bacf1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792a3bacf1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792a3bacf1_4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792a3bacf1_4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We used AJAX and JQUERY for two main reasons</a:t>
            </a:r>
            <a:endParaRPr/>
          </a:p>
          <a:p>
            <a:pPr indent="-298450" lvl="1" marL="914400" rtl="0" algn="l">
              <a:spcBef>
                <a:spcPts val="0"/>
              </a:spcBef>
              <a:spcAft>
                <a:spcPts val="0"/>
              </a:spcAft>
              <a:buSzPts val="1100"/>
              <a:buChar char="○"/>
            </a:pPr>
            <a:r>
              <a:rPr lang="es"/>
              <a:t>First being requests</a:t>
            </a:r>
            <a:endParaRPr/>
          </a:p>
          <a:p>
            <a:pPr indent="-298450" lvl="1" marL="914400" rtl="0" algn="l">
              <a:spcBef>
                <a:spcPts val="0"/>
              </a:spcBef>
              <a:spcAft>
                <a:spcPts val="0"/>
              </a:spcAft>
              <a:buSzPts val="1100"/>
              <a:buChar char="○"/>
            </a:pPr>
            <a:r>
              <a:rPr lang="es"/>
              <a:t>second being HTML manipulation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TITLE_1_1_2_1_1_1">
    <p:bg>
      <p:bgPr>
        <a:solidFill>
          <a:srgbClr val="48FFD5"/>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drive.google.com/file/d/17GlWx2f_awkWG9QDE8oUv3jFCaUXU1l4/view"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bit.ly/2X9RQ9U"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rot="208393">
            <a:off x="5385693" y="3518706"/>
            <a:ext cx="3129648" cy="606524"/>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HUBBUB</a:t>
            </a:r>
            <a:endParaRPr/>
          </a:p>
        </p:txBody>
      </p:sp>
      <p:sp>
        <p:nvSpPr>
          <p:cNvPr id="106" name="Google Shape;106;p20"/>
          <p:cNvSpPr txBox="1"/>
          <p:nvPr>
            <p:ph idx="1" type="subTitle"/>
          </p:nvPr>
        </p:nvSpPr>
        <p:spPr>
          <a:xfrm>
            <a:off x="4459275" y="4334338"/>
            <a:ext cx="44337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Error 403: Sleep Forbidden</a:t>
            </a:r>
            <a:endParaRPr/>
          </a:p>
          <a:p>
            <a:pPr indent="0" lvl="0" marL="0" rtl="0" algn="r">
              <a:spcBef>
                <a:spcPts val="0"/>
              </a:spcBef>
              <a:spcAft>
                <a:spcPts val="0"/>
              </a:spcAft>
              <a:buNone/>
            </a:pPr>
            <a:r>
              <a:t/>
            </a:r>
            <a:endParaRPr/>
          </a:p>
          <a:p>
            <a:pPr indent="0" lvl="0" marL="0" rtl="0" algn="r">
              <a:spcBef>
                <a:spcPts val="0"/>
              </a:spcBef>
              <a:spcAft>
                <a:spcPts val="0"/>
              </a:spcAft>
              <a:buNone/>
            </a:pPr>
            <a:r>
              <a:rPr lang="es" sz="1000"/>
              <a:t>Sharon Qiu, David Wing, Neel Mansukhani, Leah Gillespie, Sri Ramya Dandu</a:t>
            </a:r>
            <a:endParaRPr sz="1000"/>
          </a:p>
        </p:txBody>
      </p:sp>
      <p:sp>
        <p:nvSpPr>
          <p:cNvPr id="107" name="Google Shape;107;p20"/>
          <p:cNvSpPr/>
          <p:nvPr/>
        </p:nvSpPr>
        <p:spPr>
          <a:xfrm>
            <a:off x="2535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3767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3856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3921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3675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70919"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333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1952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1328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2291248" y="196727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2291248" y="209869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2291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2291248" y="24944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2291248" y="262588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2291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2291248" y="3020150"/>
            <a:ext cx="987178" cy="38224"/>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2291248" y="32829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355164" y="196727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355164" y="209869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355164" y="2363047"/>
            <a:ext cx="1147609" cy="38248"/>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2405849" y="1701385"/>
            <a:ext cx="701422" cy="114648"/>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857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321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2902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682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635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039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4207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1518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3741436" y="1633382"/>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3625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4056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4503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4199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3655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4537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3920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4488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8774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1628051" y="1643317"/>
            <a:ext cx="230784" cy="230784"/>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453839" y="4365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3260071" y="588929"/>
            <a:ext cx="230760" cy="230784"/>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36556" y="408673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129014" y="418473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29014" y="425809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29014" y="433141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256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646405" y="26649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794225" y="36274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4233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466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146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25943" y="50290"/>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742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506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465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3985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4172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4076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4164706" y="3617626"/>
            <a:ext cx="24" cy="24"/>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3947719" y="3330334"/>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3947719" y="3830030"/>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503960" y="4144047"/>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610906" y="4140999"/>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914128" y="1807585"/>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062345" y="1807585"/>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198349" y="1807585"/>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439787" y="1807585"/>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569109" y="453601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749432" y="4436672"/>
            <a:ext cx="198679" cy="365252"/>
          </a:xfrm>
          <a:custGeom>
            <a:rect b="b" l="l" r="r" t="t"/>
            <a:pathLst>
              <a:path extrusionOk="0" h="15222" w="8280">
                <a:moveTo>
                  <a:pt x="6114" y="1"/>
                </a:moveTo>
                <a:lnTo>
                  <a:pt x="0" y="15221"/>
                </a:lnTo>
                <a:lnTo>
                  <a:pt x="2165" y="15221"/>
                </a:lnTo>
                <a:lnTo>
                  <a:pt x="827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098989" y="4086729"/>
            <a:ext cx="230760" cy="230784"/>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0"/>
          <p:cNvGrpSpPr/>
          <p:nvPr/>
        </p:nvGrpSpPr>
        <p:grpSpPr>
          <a:xfrm>
            <a:off x="5237366" y="975898"/>
            <a:ext cx="3444009" cy="1912826"/>
            <a:chOff x="2529950" y="4155175"/>
            <a:chExt cx="1137425" cy="690975"/>
          </a:xfrm>
        </p:grpSpPr>
        <p:sp>
          <p:nvSpPr>
            <p:cNvPr id="179" name="Google Shape;179;p20"/>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20"/>
          <p:cNvSpPr txBox="1"/>
          <p:nvPr/>
        </p:nvSpPr>
        <p:spPr>
          <a:xfrm>
            <a:off x="474750" y="374900"/>
            <a:ext cx="1180800" cy="18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8FFD5"/>
                </a:solidFill>
                <a:latin typeface="Roboto Black"/>
                <a:ea typeface="Roboto Black"/>
                <a:cs typeface="Roboto Black"/>
                <a:sym typeface="Roboto Black"/>
              </a:rPr>
              <a:t>RAILS</a:t>
            </a:r>
            <a:endParaRPr sz="2000">
              <a:solidFill>
                <a:srgbClr val="48FFD5"/>
              </a:solidFill>
              <a:latin typeface="Roboto Black"/>
              <a:ea typeface="Roboto Black"/>
              <a:cs typeface="Roboto Black"/>
              <a:sym typeface="Roboto Black"/>
            </a:endParaRPr>
          </a:p>
        </p:txBody>
      </p:sp>
      <p:cxnSp>
        <p:nvCxnSpPr>
          <p:cNvPr id="1133" name="Google Shape;1133;p20"/>
          <p:cNvCxnSpPr/>
          <p:nvPr/>
        </p:nvCxnSpPr>
        <p:spPr>
          <a:xfrm rot="-318327">
            <a:off x="6815285" y="3463159"/>
            <a:ext cx="1794186" cy="304309"/>
          </a:xfrm>
          <a:prstGeom prst="straightConnector1">
            <a:avLst/>
          </a:prstGeom>
          <a:noFill/>
          <a:ln cap="flat" cmpd="sng" w="38100">
            <a:solidFill>
              <a:srgbClr val="48FFD5"/>
            </a:solidFill>
            <a:prstDash val="solid"/>
            <a:round/>
            <a:headEnd len="med" w="med" type="none"/>
            <a:tailEnd len="med" w="med" type="triangle"/>
          </a:ln>
        </p:spPr>
      </p:cxnSp>
      <p:cxnSp>
        <p:nvCxnSpPr>
          <p:cNvPr id="1134" name="Google Shape;1134;p20"/>
          <p:cNvCxnSpPr/>
          <p:nvPr/>
        </p:nvCxnSpPr>
        <p:spPr>
          <a:xfrm rot="-318327">
            <a:off x="6776633" y="3930786"/>
            <a:ext cx="1794186" cy="304309"/>
          </a:xfrm>
          <a:prstGeom prst="straightConnector1">
            <a:avLst/>
          </a:prstGeom>
          <a:noFill/>
          <a:ln cap="flat" cmpd="sng" w="38100">
            <a:solidFill>
              <a:srgbClr val="48FFD5"/>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29"/>
          <p:cNvSpPr txBox="1"/>
          <p:nvPr>
            <p:ph idx="1" type="subTitle"/>
          </p:nvPr>
        </p:nvSpPr>
        <p:spPr>
          <a:xfrm>
            <a:off x="772450" y="3440050"/>
            <a:ext cx="3633600" cy="50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Delete/update cards without re-rendering page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s" sz="1400"/>
              <a:t>Keeping slide effect while updating slide-deck</a:t>
            </a:r>
            <a:endParaRPr sz="1400"/>
          </a:p>
        </p:txBody>
      </p:sp>
      <p:sp>
        <p:nvSpPr>
          <p:cNvPr id="1338" name="Google Shape;1338;p29"/>
          <p:cNvSpPr txBox="1"/>
          <p:nvPr>
            <p:ph type="ctrTitle"/>
          </p:nvPr>
        </p:nvSpPr>
        <p:spPr>
          <a:xfrm>
            <a:off x="1628669" y="33237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t>DYNAMIC PAGE VIEW</a:t>
            </a:r>
            <a:endParaRPr sz="1400"/>
          </a:p>
        </p:txBody>
      </p:sp>
      <p:sp>
        <p:nvSpPr>
          <p:cNvPr id="1339" name="Google Shape;1339;p29"/>
          <p:cNvSpPr txBox="1"/>
          <p:nvPr>
            <p:ph idx="4" type="ctrTitle"/>
          </p:nvPr>
        </p:nvSpPr>
        <p:spPr>
          <a:xfrm>
            <a:off x="5325856" y="35199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t>ASYNCHRONOUS REQUESTS</a:t>
            </a:r>
            <a:endParaRPr sz="1400"/>
          </a:p>
        </p:txBody>
      </p:sp>
      <p:sp>
        <p:nvSpPr>
          <p:cNvPr id="1340" name="Google Shape;1340;p2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MOTIVATIONS FOR USAGE</a:t>
            </a:r>
            <a:endParaRPr/>
          </a:p>
        </p:txBody>
      </p:sp>
      <p:sp>
        <p:nvSpPr>
          <p:cNvPr id="1341" name="Google Shape;1341;p29"/>
          <p:cNvSpPr txBox="1"/>
          <p:nvPr>
            <p:ph idx="1" type="subTitle"/>
          </p:nvPr>
        </p:nvSpPr>
        <p:spPr>
          <a:xfrm>
            <a:off x="4447875" y="3716100"/>
            <a:ext cx="3633600" cy="5025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s" sz="1400"/>
              <a:t>Send request as user swipes</a:t>
            </a:r>
            <a:endParaRPr sz="1400"/>
          </a:p>
        </p:txBody>
      </p:sp>
      <p:grpSp>
        <p:nvGrpSpPr>
          <p:cNvPr id="1342" name="Google Shape;1342;p29"/>
          <p:cNvGrpSpPr/>
          <p:nvPr/>
        </p:nvGrpSpPr>
        <p:grpSpPr>
          <a:xfrm>
            <a:off x="1749333" y="1510662"/>
            <a:ext cx="1679824" cy="1553515"/>
            <a:chOff x="4906800" y="1507500"/>
            <a:chExt cx="70350" cy="71075"/>
          </a:xfrm>
        </p:grpSpPr>
        <p:sp>
          <p:nvSpPr>
            <p:cNvPr id="1343" name="Google Shape;1343;p2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9"/>
          <p:cNvGrpSpPr/>
          <p:nvPr/>
        </p:nvGrpSpPr>
        <p:grpSpPr>
          <a:xfrm>
            <a:off x="5648343" y="1777364"/>
            <a:ext cx="1431009" cy="1349286"/>
            <a:chOff x="-45665400" y="2703250"/>
            <a:chExt cx="301500" cy="299575"/>
          </a:xfrm>
        </p:grpSpPr>
        <p:sp>
          <p:nvSpPr>
            <p:cNvPr id="1349" name="Google Shape;1349;p29"/>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9"/>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9"/>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9"/>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29"/>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pic>
        <p:nvPicPr>
          <p:cNvPr id="1358" name="Google Shape;1358;p30"/>
          <p:cNvPicPr preferRelativeResize="0"/>
          <p:nvPr/>
        </p:nvPicPr>
        <p:blipFill>
          <a:blip r:embed="rId3">
            <a:alphaModFix/>
          </a:blip>
          <a:stretch>
            <a:fillRect/>
          </a:stretch>
        </p:blipFill>
        <p:spPr>
          <a:xfrm>
            <a:off x="559250" y="1381374"/>
            <a:ext cx="4466227" cy="3351324"/>
          </a:xfrm>
          <a:prstGeom prst="rect">
            <a:avLst/>
          </a:prstGeom>
          <a:noFill/>
          <a:ln>
            <a:noFill/>
          </a:ln>
        </p:spPr>
      </p:pic>
      <p:sp>
        <p:nvSpPr>
          <p:cNvPr id="1359" name="Google Shape;1359;p30"/>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SWIPE AND DECK MODIFICATION</a:t>
            </a:r>
            <a:endParaRPr>
              <a:solidFill>
                <a:srgbClr val="FFFFFF"/>
              </a:solidFill>
            </a:endParaRPr>
          </a:p>
        </p:txBody>
      </p:sp>
      <p:cxnSp>
        <p:nvCxnSpPr>
          <p:cNvPr id="1360" name="Google Shape;1360;p30"/>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361" name="Google Shape;1361;p30"/>
          <p:cNvSpPr/>
          <p:nvPr/>
        </p:nvSpPr>
        <p:spPr>
          <a:xfrm>
            <a:off x="4123400" y="1361275"/>
            <a:ext cx="19197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4171725" y="2277725"/>
            <a:ext cx="1822200" cy="1962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67075" y="4143725"/>
            <a:ext cx="2175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215175" y="3133875"/>
            <a:ext cx="28278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30"/>
          <p:cNvCxnSpPr/>
          <p:nvPr/>
        </p:nvCxnSpPr>
        <p:spPr>
          <a:xfrm flipH="1">
            <a:off x="4096100" y="2048725"/>
            <a:ext cx="28500" cy="765900"/>
          </a:xfrm>
          <a:prstGeom prst="straightConnector1">
            <a:avLst/>
          </a:prstGeom>
          <a:noFill/>
          <a:ln cap="flat" cmpd="sng" w="9525">
            <a:solidFill>
              <a:srgbClr val="48FFD5"/>
            </a:solidFill>
            <a:prstDash val="solid"/>
            <a:round/>
            <a:headEnd len="med" w="med" type="none"/>
            <a:tailEnd len="med" w="med" type="none"/>
          </a:ln>
        </p:spPr>
      </p:cxnSp>
      <p:cxnSp>
        <p:nvCxnSpPr>
          <p:cNvPr id="1366" name="Google Shape;1366;p30"/>
          <p:cNvCxnSpPr/>
          <p:nvPr/>
        </p:nvCxnSpPr>
        <p:spPr>
          <a:xfrm flipH="1">
            <a:off x="3149000" y="3023025"/>
            <a:ext cx="18000" cy="458100"/>
          </a:xfrm>
          <a:prstGeom prst="straightConnector1">
            <a:avLst/>
          </a:prstGeom>
          <a:noFill/>
          <a:ln cap="flat" cmpd="sng" w="9525">
            <a:solidFill>
              <a:srgbClr val="48FFD5"/>
            </a:solidFill>
            <a:prstDash val="solid"/>
            <a:round/>
            <a:headEnd len="med" w="med" type="none"/>
            <a:tailEnd len="med" w="med" type="none"/>
          </a:ln>
        </p:spPr>
      </p:cxnSp>
      <p:cxnSp>
        <p:nvCxnSpPr>
          <p:cNvPr id="1367" name="Google Shape;1367;p30"/>
          <p:cNvCxnSpPr/>
          <p:nvPr/>
        </p:nvCxnSpPr>
        <p:spPr>
          <a:xfrm flipH="1">
            <a:off x="3792350" y="4032875"/>
            <a:ext cx="18000" cy="458100"/>
          </a:xfrm>
          <a:prstGeom prst="straightConnector1">
            <a:avLst/>
          </a:prstGeom>
          <a:noFill/>
          <a:ln cap="flat" cmpd="sng" w="9525">
            <a:solidFill>
              <a:srgbClr val="48FFD5"/>
            </a:solidFill>
            <a:prstDash val="solid"/>
            <a:round/>
            <a:headEnd len="med" w="med" type="none"/>
            <a:tailEnd len="med" w="med" type="none"/>
          </a:ln>
        </p:spPr>
      </p:cxnSp>
      <p:sp>
        <p:nvSpPr>
          <p:cNvPr id="1368" name="Google Shape;1368;p30"/>
          <p:cNvSpPr/>
          <p:nvPr/>
        </p:nvSpPr>
        <p:spPr>
          <a:xfrm>
            <a:off x="3573050" y="3596475"/>
            <a:ext cx="24507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9" name="Google Shape;1369;p30"/>
          <p:cNvCxnSpPr/>
          <p:nvPr/>
        </p:nvCxnSpPr>
        <p:spPr>
          <a:xfrm flipH="1">
            <a:off x="3484713" y="3524888"/>
            <a:ext cx="18000" cy="458100"/>
          </a:xfrm>
          <a:prstGeom prst="straightConnector1">
            <a:avLst/>
          </a:prstGeom>
          <a:noFill/>
          <a:ln cap="flat" cmpd="sng" w="9525">
            <a:solidFill>
              <a:srgbClr val="48FFD5"/>
            </a:solidFill>
            <a:prstDash val="solid"/>
            <a:round/>
            <a:headEnd len="med" w="med" type="none"/>
            <a:tailEnd len="med" w="med" type="none"/>
          </a:ln>
        </p:spPr>
      </p:cxnSp>
      <p:sp>
        <p:nvSpPr>
          <p:cNvPr id="1370" name="Google Shape;1370;p30"/>
          <p:cNvSpPr txBox="1"/>
          <p:nvPr>
            <p:ph type="ctrTitle"/>
          </p:nvPr>
        </p:nvSpPr>
        <p:spPr>
          <a:xfrm>
            <a:off x="6105951" y="1381375"/>
            <a:ext cx="26850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Action event listener for left control on slide carousel</a:t>
            </a:r>
            <a:endParaRPr sz="1400">
              <a:latin typeface="Roboto"/>
              <a:ea typeface="Roboto"/>
              <a:cs typeface="Roboto"/>
              <a:sym typeface="Roboto"/>
            </a:endParaRPr>
          </a:p>
        </p:txBody>
      </p:sp>
      <p:sp>
        <p:nvSpPr>
          <p:cNvPr id="1371" name="Google Shape;1371;p30"/>
          <p:cNvSpPr txBox="1"/>
          <p:nvPr>
            <p:ph type="ctrTitle"/>
          </p:nvPr>
        </p:nvSpPr>
        <p:spPr>
          <a:xfrm>
            <a:off x="6278450" y="2133100"/>
            <a:ext cx="22704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Various information to swap cards &amp; move to the front</a:t>
            </a:r>
            <a:endParaRPr sz="1400">
              <a:latin typeface="Roboto"/>
              <a:ea typeface="Roboto"/>
              <a:cs typeface="Roboto"/>
              <a:sym typeface="Roboto"/>
            </a:endParaRPr>
          </a:p>
        </p:txBody>
      </p:sp>
      <p:sp>
        <p:nvSpPr>
          <p:cNvPr id="1372" name="Google Shape;1372;p30"/>
          <p:cNvSpPr txBox="1"/>
          <p:nvPr>
            <p:ph type="ctrTitle"/>
          </p:nvPr>
        </p:nvSpPr>
        <p:spPr>
          <a:xfrm>
            <a:off x="6188300" y="2990750"/>
            <a:ext cx="26028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Activate swipe motion &amp; swap active card</a:t>
            </a:r>
            <a:endParaRPr sz="1400">
              <a:latin typeface="Roboto"/>
              <a:ea typeface="Roboto"/>
              <a:cs typeface="Roboto"/>
              <a:sym typeface="Roboto"/>
            </a:endParaRPr>
          </a:p>
        </p:txBody>
      </p:sp>
      <p:sp>
        <p:nvSpPr>
          <p:cNvPr id="1373" name="Google Shape;1373;p30"/>
          <p:cNvSpPr txBox="1"/>
          <p:nvPr>
            <p:ph type="ctrTitle"/>
          </p:nvPr>
        </p:nvSpPr>
        <p:spPr>
          <a:xfrm>
            <a:off x="6055400" y="3504800"/>
            <a:ext cx="27861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Give the transition time to finish, then delete the previous card.</a:t>
            </a:r>
            <a:endParaRPr sz="1400">
              <a:latin typeface="Roboto"/>
              <a:ea typeface="Roboto"/>
              <a:cs typeface="Roboto"/>
              <a:sym typeface="Roboto"/>
            </a:endParaRPr>
          </a:p>
        </p:txBody>
      </p:sp>
      <p:sp>
        <p:nvSpPr>
          <p:cNvPr id="1374" name="Google Shape;1374;p30"/>
          <p:cNvSpPr txBox="1"/>
          <p:nvPr>
            <p:ph type="ctrTitle"/>
          </p:nvPr>
        </p:nvSpPr>
        <p:spPr>
          <a:xfrm>
            <a:off x="6278450" y="4018850"/>
            <a:ext cx="22704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Check if there are no more matches</a:t>
            </a:r>
            <a:endParaRPr sz="1400">
              <a:latin typeface="Roboto"/>
              <a:ea typeface="Roboto"/>
              <a:cs typeface="Roboto"/>
              <a:sym typeface="Roboto"/>
            </a:endParaRPr>
          </a:p>
        </p:txBody>
      </p:sp>
      <p:sp>
        <p:nvSpPr>
          <p:cNvPr id="1375" name="Google Shape;1375;p30"/>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1"/>
                                        </p:tgtEl>
                                        <p:attrNameLst>
                                          <p:attrName>style.visibility</p:attrName>
                                        </p:attrNameLst>
                                      </p:cBhvr>
                                      <p:to>
                                        <p:strVal val="visible"/>
                                      </p:to>
                                    </p:set>
                                    <p:anim calcmode="lin" valueType="num">
                                      <p:cBhvr additive="base">
                                        <p:cTn dur="1000"/>
                                        <p:tgtEl>
                                          <p:spTgt spid="136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7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1000"/>
                                        <p:tgtEl>
                                          <p:spTgt spid="1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1000"/>
                                        <p:tgtEl>
                                          <p:spTgt spid="13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7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1000"/>
                                        <p:tgtEl>
                                          <p:spTgt spid="13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4"/>
                                        </p:tgtEl>
                                        <p:attrNameLst>
                                          <p:attrName>style.visibility</p:attrName>
                                        </p:attrNameLst>
                                      </p:cBhvr>
                                      <p:to>
                                        <p:strVal val="visible"/>
                                      </p:to>
                                    </p:set>
                                    <p:anim calcmode="lin" valueType="num">
                                      <p:cBhvr additive="base">
                                        <p:cTn dur="1000"/>
                                        <p:tgtEl>
                                          <p:spTgt spid="136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7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1000"/>
                                        <p:tgtEl>
                                          <p:spTgt spid="1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1000"/>
                                        <p:tgtEl>
                                          <p:spTgt spid="136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7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7"/>
                                        </p:tgtEl>
                                        <p:attrNameLst>
                                          <p:attrName>style.visibility</p:attrName>
                                        </p:attrNameLst>
                                      </p:cBhvr>
                                      <p:to>
                                        <p:strVal val="visible"/>
                                      </p:to>
                                    </p:set>
                                    <p:anim calcmode="lin" valueType="num">
                                      <p:cBhvr additive="base">
                                        <p:cTn dur="1000"/>
                                        <p:tgtEl>
                                          <p:spTgt spid="13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1000"/>
                                        <p:tgtEl>
                                          <p:spTgt spid="13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700"/>
                                        <p:tgtEl>
                                          <p:spTgt spid="1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pic>
        <p:nvPicPr>
          <p:cNvPr id="1380" name="Google Shape;1380;p31"/>
          <p:cNvPicPr preferRelativeResize="0"/>
          <p:nvPr/>
        </p:nvPicPr>
        <p:blipFill>
          <a:blip r:embed="rId3">
            <a:alphaModFix/>
          </a:blip>
          <a:stretch>
            <a:fillRect/>
          </a:stretch>
        </p:blipFill>
        <p:spPr>
          <a:xfrm>
            <a:off x="743650" y="1317300"/>
            <a:ext cx="3340500" cy="3619199"/>
          </a:xfrm>
          <a:prstGeom prst="rect">
            <a:avLst/>
          </a:prstGeom>
          <a:noFill/>
          <a:ln>
            <a:noFill/>
          </a:ln>
        </p:spPr>
      </p:pic>
      <p:sp>
        <p:nvSpPr>
          <p:cNvPr id="1381" name="Google Shape;1381;p31"/>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ASYNCHRONOUS REQUESTS</a:t>
            </a:r>
            <a:endParaRPr/>
          </a:p>
        </p:txBody>
      </p:sp>
      <p:cxnSp>
        <p:nvCxnSpPr>
          <p:cNvPr id="1382" name="Google Shape;1382;p31"/>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383" name="Google Shape;1383;p31"/>
          <p:cNvSpPr/>
          <p:nvPr/>
        </p:nvSpPr>
        <p:spPr>
          <a:xfrm>
            <a:off x="4179100" y="1317300"/>
            <a:ext cx="14001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txBox="1"/>
          <p:nvPr>
            <p:ph type="ctrTitle"/>
          </p:nvPr>
        </p:nvSpPr>
        <p:spPr>
          <a:xfrm>
            <a:off x="5365400" y="1418325"/>
            <a:ext cx="34701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Action event listener for the entire carousel</a:t>
            </a:r>
            <a:endParaRPr sz="1400">
              <a:latin typeface="Roboto"/>
              <a:ea typeface="Roboto"/>
              <a:cs typeface="Roboto"/>
              <a:sym typeface="Roboto"/>
            </a:endParaRPr>
          </a:p>
          <a:p>
            <a:pPr indent="0" lvl="0" marL="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385" name="Google Shape;1385;p31"/>
          <p:cNvSpPr/>
          <p:nvPr/>
        </p:nvSpPr>
        <p:spPr>
          <a:xfrm>
            <a:off x="3466401" y="1723875"/>
            <a:ext cx="2112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txBox="1"/>
          <p:nvPr>
            <p:ph type="ctrTitle"/>
          </p:nvPr>
        </p:nvSpPr>
        <p:spPr>
          <a:xfrm>
            <a:off x="5510460" y="1801285"/>
            <a:ext cx="31800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a:solidFill>
                  <a:schemeClr val="lt1"/>
                </a:solidFill>
                <a:latin typeface="Roboto"/>
                <a:ea typeface="Roboto"/>
                <a:cs typeface="Roboto"/>
                <a:sym typeface="Roboto"/>
              </a:rPr>
              <a:t>Grab page dimensions</a:t>
            </a:r>
            <a:endParaRPr sz="1400">
              <a:latin typeface="Roboto"/>
              <a:ea typeface="Roboto"/>
              <a:cs typeface="Roboto"/>
              <a:sym typeface="Roboto"/>
            </a:endParaRPr>
          </a:p>
          <a:p>
            <a:pPr indent="0" lvl="0" marL="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387" name="Google Shape;1387;p31"/>
          <p:cNvSpPr/>
          <p:nvPr/>
        </p:nvSpPr>
        <p:spPr>
          <a:xfrm>
            <a:off x="3589301" y="2603450"/>
            <a:ext cx="1989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txBox="1"/>
          <p:nvPr>
            <p:ph type="ctrTitle"/>
          </p:nvPr>
        </p:nvSpPr>
        <p:spPr>
          <a:xfrm>
            <a:off x="5816454" y="2614469"/>
            <a:ext cx="2568000" cy="23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click happens on the left side, it’s rejected</a:t>
            </a:r>
            <a:endParaRPr sz="1400">
              <a:solidFill>
                <a:schemeClr val="lt1"/>
              </a:solidFill>
              <a:latin typeface="Roboto"/>
              <a:ea typeface="Roboto"/>
              <a:cs typeface="Roboto"/>
              <a:sym typeface="Roboto"/>
            </a:endParaRPr>
          </a:p>
        </p:txBody>
      </p:sp>
      <p:cxnSp>
        <p:nvCxnSpPr>
          <p:cNvPr id="1389" name="Google Shape;1389;p31"/>
          <p:cNvCxnSpPr/>
          <p:nvPr/>
        </p:nvCxnSpPr>
        <p:spPr>
          <a:xfrm flipH="1">
            <a:off x="3536113" y="2170088"/>
            <a:ext cx="1200" cy="1044600"/>
          </a:xfrm>
          <a:prstGeom prst="straightConnector1">
            <a:avLst/>
          </a:prstGeom>
          <a:noFill/>
          <a:ln cap="flat" cmpd="sng" w="9525">
            <a:solidFill>
              <a:srgbClr val="48FFD5"/>
            </a:solidFill>
            <a:prstDash val="solid"/>
            <a:round/>
            <a:headEnd len="med" w="med" type="none"/>
            <a:tailEnd len="med" w="med" type="none"/>
          </a:ln>
        </p:spPr>
      </p:cxnSp>
      <p:sp>
        <p:nvSpPr>
          <p:cNvPr id="1390" name="Google Shape;1390;p31"/>
          <p:cNvSpPr/>
          <p:nvPr/>
        </p:nvSpPr>
        <p:spPr>
          <a:xfrm>
            <a:off x="3466401" y="3810600"/>
            <a:ext cx="2112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txBox="1"/>
          <p:nvPr>
            <p:ph type="ctrTitle"/>
          </p:nvPr>
        </p:nvSpPr>
        <p:spPr>
          <a:xfrm>
            <a:off x="5631286" y="3850825"/>
            <a:ext cx="28674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click happens on the right side, it’s matched</a:t>
            </a:r>
            <a:endParaRPr sz="1400">
              <a:solidFill>
                <a:schemeClr val="lt1"/>
              </a:solidFill>
              <a:latin typeface="Roboto"/>
              <a:ea typeface="Roboto"/>
              <a:cs typeface="Roboto"/>
              <a:sym typeface="Roboto"/>
            </a:endParaRPr>
          </a:p>
        </p:txBody>
      </p:sp>
      <p:cxnSp>
        <p:nvCxnSpPr>
          <p:cNvPr id="1392" name="Google Shape;1392;p31"/>
          <p:cNvCxnSpPr/>
          <p:nvPr/>
        </p:nvCxnSpPr>
        <p:spPr>
          <a:xfrm flipH="1">
            <a:off x="3413213" y="3377238"/>
            <a:ext cx="1200" cy="1044600"/>
          </a:xfrm>
          <a:prstGeom prst="straightConnector1">
            <a:avLst/>
          </a:prstGeom>
          <a:noFill/>
          <a:ln cap="flat" cmpd="sng" w="9525">
            <a:solidFill>
              <a:srgbClr val="48FFD5"/>
            </a:solidFill>
            <a:prstDash val="solid"/>
            <a:round/>
            <a:headEnd len="med" w="med" type="none"/>
            <a:tailEnd len="med" w="med" type="none"/>
          </a:ln>
        </p:spPr>
      </p:cxnSp>
      <p:sp>
        <p:nvSpPr>
          <p:cNvPr id="1393" name="Google Shape;1393;p31"/>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7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pic>
        <p:nvPicPr>
          <p:cNvPr id="1398" name="Google Shape;1398;p32"/>
          <p:cNvPicPr preferRelativeResize="0"/>
          <p:nvPr/>
        </p:nvPicPr>
        <p:blipFill>
          <a:blip r:embed="rId3">
            <a:alphaModFix/>
          </a:blip>
          <a:stretch>
            <a:fillRect/>
          </a:stretch>
        </p:blipFill>
        <p:spPr>
          <a:xfrm>
            <a:off x="1817299" y="1110100"/>
            <a:ext cx="5654452" cy="3863325"/>
          </a:xfrm>
          <a:prstGeom prst="rect">
            <a:avLst/>
          </a:prstGeom>
          <a:noFill/>
          <a:ln>
            <a:noFill/>
          </a:ln>
        </p:spPr>
      </p:pic>
      <p:sp>
        <p:nvSpPr>
          <p:cNvPr id="1399" name="Google Shape;1399;p32"/>
          <p:cNvSpPr txBox="1"/>
          <p:nvPr>
            <p:ph idx="6" type="ctrTitle"/>
          </p:nvPr>
        </p:nvSpPr>
        <p:spPr>
          <a:xfrm>
            <a:off x="311700" y="5035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State Diagram</a:t>
            </a:r>
            <a:endParaRPr/>
          </a:p>
        </p:txBody>
      </p:sp>
      <p:sp>
        <p:nvSpPr>
          <p:cNvPr id="1400" name="Google Shape;1400;p32"/>
          <p:cNvSpPr/>
          <p:nvPr/>
        </p:nvSpPr>
        <p:spPr>
          <a:xfrm rot="-1982991">
            <a:off x="7424387" y="870683"/>
            <a:ext cx="804227" cy="202032"/>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rot="-255443">
            <a:off x="5653246" y="2283585"/>
            <a:ext cx="1996309" cy="18202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rot="-10016346">
            <a:off x="1779790" y="2562431"/>
            <a:ext cx="1632841" cy="18193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rot="-255298">
            <a:off x="5923198" y="3471431"/>
            <a:ext cx="1742703" cy="18202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txBox="1"/>
          <p:nvPr>
            <p:ph type="ctrTitle"/>
          </p:nvPr>
        </p:nvSpPr>
        <p:spPr>
          <a:xfrm>
            <a:off x="7281425" y="4146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Landing Page</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5" name="Google Shape;1405;p32"/>
          <p:cNvSpPr txBox="1"/>
          <p:nvPr>
            <p:ph type="ctrTitle"/>
          </p:nvPr>
        </p:nvSpPr>
        <p:spPr>
          <a:xfrm>
            <a:off x="7434250" y="20848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Match Me </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6" name="Google Shape;1406;p32"/>
          <p:cNvSpPr txBox="1"/>
          <p:nvPr>
            <p:ph type="ctrTitle"/>
          </p:nvPr>
        </p:nvSpPr>
        <p:spPr>
          <a:xfrm>
            <a:off x="7434250" y="3359375"/>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User &amp; Admin</a:t>
            </a:r>
            <a:endParaRPr sz="1400">
              <a:solidFill>
                <a:schemeClr val="lt1"/>
              </a:solidFill>
              <a:latin typeface="Roboto"/>
              <a:ea typeface="Roboto"/>
              <a:cs typeface="Roboto"/>
              <a:sym typeface="Roboto"/>
            </a:endParaRPr>
          </a:p>
          <a:p>
            <a:pPr indent="0" lvl="0" marL="0" rtl="0" algn="ctr">
              <a:spcBef>
                <a:spcPts val="0"/>
              </a:spcBef>
              <a:spcAft>
                <a:spcPts val="0"/>
              </a:spcAft>
              <a:buNone/>
            </a:pPr>
            <a:r>
              <a:rPr lang="es" sz="1400">
                <a:solidFill>
                  <a:schemeClr val="lt1"/>
                </a:solidFill>
                <a:latin typeface="Roboto"/>
                <a:ea typeface="Roboto"/>
                <a:cs typeface="Roboto"/>
                <a:sym typeface="Roboto"/>
              </a:rPr>
              <a:t>Navigation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7" name="Google Shape;1407;p32"/>
          <p:cNvSpPr txBox="1"/>
          <p:nvPr>
            <p:ph type="ctrTitle"/>
          </p:nvPr>
        </p:nvSpPr>
        <p:spPr>
          <a:xfrm>
            <a:off x="-237450" y="2125225"/>
            <a:ext cx="23229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Club Navigation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8" name="Google Shape;1408;p32"/>
          <p:cNvSpPr/>
          <p:nvPr/>
        </p:nvSpPr>
        <p:spPr>
          <a:xfrm rot="-9610599">
            <a:off x="2172709" y="1053173"/>
            <a:ext cx="2114287" cy="182005"/>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txBox="1"/>
          <p:nvPr>
            <p:ph type="ctrTitle"/>
          </p:nvPr>
        </p:nvSpPr>
        <p:spPr>
          <a:xfrm>
            <a:off x="610600" y="5035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Login &amp; Authentication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10" name="Google Shape;1410;p32"/>
          <p:cNvSpPr/>
          <p:nvPr/>
        </p:nvSpPr>
        <p:spPr>
          <a:xfrm rot="10289193">
            <a:off x="1070115" y="4033844"/>
            <a:ext cx="932171" cy="20208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txBox="1"/>
          <p:nvPr>
            <p:ph type="ctrTitle"/>
          </p:nvPr>
        </p:nvSpPr>
        <p:spPr>
          <a:xfrm>
            <a:off x="-96175" y="374695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Admin/Club </a:t>
            </a:r>
            <a:r>
              <a:rPr lang="es" sz="1400">
                <a:solidFill>
                  <a:schemeClr val="lt1"/>
                </a:solidFill>
                <a:latin typeface="Roboto"/>
                <a:ea typeface="Roboto"/>
                <a:cs typeface="Roboto"/>
                <a:sym typeface="Roboto"/>
              </a:rPr>
              <a:t>Privileges</a:t>
            </a:r>
            <a:r>
              <a:rPr lang="es" sz="1400">
                <a:solidFill>
                  <a:schemeClr val="lt1"/>
                </a:solidFill>
                <a:latin typeface="Roboto"/>
                <a:ea typeface="Roboto"/>
                <a:cs typeface="Roboto"/>
                <a:sym typeface="Roboto"/>
              </a:rPr>
              <a:t> </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12" name="Google Shape;1412;p32"/>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a:t>
            </a:r>
            <a:r>
              <a:rPr lang="es">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3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Routes/Features</a:t>
            </a:r>
            <a:endParaRPr/>
          </a:p>
        </p:txBody>
      </p:sp>
      <p:sp>
        <p:nvSpPr>
          <p:cNvPr id="1418" name="Google Shape;1418;p33"/>
          <p:cNvSpPr txBox="1"/>
          <p:nvPr>
            <p:ph idx="1" type="subTitle"/>
          </p:nvPr>
        </p:nvSpPr>
        <p:spPr>
          <a:xfrm>
            <a:off x="6660006" y="3520163"/>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AJAX and JQUERY usage and model changes</a:t>
            </a:r>
            <a:endParaRPr/>
          </a:p>
        </p:txBody>
      </p:sp>
      <p:sp>
        <p:nvSpPr>
          <p:cNvPr id="1419" name="Google Shape;1419;p33"/>
          <p:cNvSpPr txBox="1"/>
          <p:nvPr>
            <p:ph idx="2" type="subTitle"/>
          </p:nvPr>
        </p:nvSpPr>
        <p:spPr>
          <a:xfrm>
            <a:off x="3708956" y="352017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Rails ActiveRecord Query</a:t>
            </a:r>
            <a:endParaRPr/>
          </a:p>
        </p:txBody>
      </p:sp>
      <p:sp>
        <p:nvSpPr>
          <p:cNvPr id="1420" name="Google Shape;1420;p33"/>
          <p:cNvSpPr txBox="1"/>
          <p:nvPr>
            <p:ph type="ctrTitle"/>
          </p:nvPr>
        </p:nvSpPr>
        <p:spPr>
          <a:xfrm>
            <a:off x="6566706" y="3454588"/>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Swipe Page and Matches</a:t>
            </a:r>
            <a:endParaRPr/>
          </a:p>
        </p:txBody>
      </p:sp>
      <p:sp>
        <p:nvSpPr>
          <p:cNvPr id="1421" name="Google Shape;1421;p33"/>
          <p:cNvSpPr txBox="1"/>
          <p:nvPr>
            <p:ph idx="4" type="ctrTitle"/>
          </p:nvPr>
        </p:nvSpPr>
        <p:spPr>
          <a:xfrm>
            <a:off x="3615656" y="34607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Search Function</a:t>
            </a:r>
            <a:endParaRPr/>
          </a:p>
        </p:txBody>
      </p:sp>
      <p:cxnSp>
        <p:nvCxnSpPr>
          <p:cNvPr id="1422" name="Google Shape;1422;p3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1423" name="Google Shape;1423;p33"/>
          <p:cNvGrpSpPr/>
          <p:nvPr/>
        </p:nvGrpSpPr>
        <p:grpSpPr>
          <a:xfrm>
            <a:off x="7137798" y="1975928"/>
            <a:ext cx="983303" cy="1207887"/>
            <a:chOff x="3907325" y="2620775"/>
            <a:chExt cx="395250" cy="481825"/>
          </a:xfrm>
        </p:grpSpPr>
        <p:sp>
          <p:nvSpPr>
            <p:cNvPr id="1424" name="Google Shape;1424;p3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5" name="Google Shape;1425;p3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6" name="Google Shape;1426;p3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7" name="Google Shape;1427;p3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428" name="Google Shape;1428;p33"/>
          <p:cNvPicPr preferRelativeResize="0"/>
          <p:nvPr/>
        </p:nvPicPr>
        <p:blipFill>
          <a:blip r:embed="rId3">
            <a:alphaModFix/>
          </a:blip>
          <a:stretch>
            <a:fillRect/>
          </a:stretch>
        </p:blipFill>
        <p:spPr>
          <a:xfrm>
            <a:off x="3067225" y="1896600"/>
            <a:ext cx="2991924" cy="1129441"/>
          </a:xfrm>
          <a:prstGeom prst="rect">
            <a:avLst/>
          </a:prstGeom>
          <a:noFill/>
          <a:ln>
            <a:noFill/>
          </a:ln>
        </p:spPr>
      </p:pic>
      <p:grpSp>
        <p:nvGrpSpPr>
          <p:cNvPr id="1429" name="Google Shape;1429;p33"/>
          <p:cNvGrpSpPr/>
          <p:nvPr/>
        </p:nvGrpSpPr>
        <p:grpSpPr>
          <a:xfrm>
            <a:off x="654086" y="1767367"/>
            <a:ext cx="1770416" cy="1608748"/>
            <a:chOff x="3599700" y="1954475"/>
            <a:chExt cx="296175" cy="295400"/>
          </a:xfrm>
        </p:grpSpPr>
        <p:sp>
          <p:nvSpPr>
            <p:cNvPr id="1430" name="Google Shape;1430;p3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33"/>
          <p:cNvSpPr txBox="1"/>
          <p:nvPr>
            <p:ph idx="2" type="subTitle"/>
          </p:nvPr>
        </p:nvSpPr>
        <p:spPr>
          <a:xfrm>
            <a:off x="594594" y="35814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User vs. Admin vs. Clubs</a:t>
            </a:r>
            <a:endParaRPr/>
          </a:p>
        </p:txBody>
      </p:sp>
      <p:sp>
        <p:nvSpPr>
          <p:cNvPr id="1434" name="Google Shape;1434;p33"/>
          <p:cNvSpPr txBox="1"/>
          <p:nvPr>
            <p:ph idx="4" type="ctrTitle"/>
          </p:nvPr>
        </p:nvSpPr>
        <p:spPr>
          <a:xfrm>
            <a:off x="501294" y="35219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Roles</a:t>
            </a:r>
            <a:endParaRPr/>
          </a:p>
        </p:txBody>
      </p:sp>
      <p:sp>
        <p:nvSpPr>
          <p:cNvPr id="1435" name="Google Shape;1435;p33"/>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34"/>
          <p:cNvSpPr txBox="1"/>
          <p:nvPr>
            <p:ph idx="1" type="subTitle"/>
          </p:nvPr>
        </p:nvSpPr>
        <p:spPr>
          <a:xfrm>
            <a:off x="3289550" y="2010625"/>
            <a:ext cx="2525400" cy="265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User Functionality</a:t>
            </a:r>
            <a:endParaRPr sz="1600"/>
          </a:p>
          <a:p>
            <a:pPr indent="-330200" lvl="0" marL="457200" rtl="0" algn="l">
              <a:spcBef>
                <a:spcPts val="0"/>
              </a:spcBef>
              <a:spcAft>
                <a:spcPts val="0"/>
              </a:spcAft>
              <a:buSzPts val="1600"/>
              <a:buChar char="●"/>
            </a:pPr>
            <a:r>
              <a:rPr lang="es" sz="1600"/>
              <a:t>User Stats</a:t>
            </a:r>
            <a:endParaRPr sz="1600"/>
          </a:p>
          <a:p>
            <a:pPr indent="-330200" lvl="0" marL="457200" rtl="0" algn="l">
              <a:spcBef>
                <a:spcPts val="0"/>
              </a:spcBef>
              <a:spcAft>
                <a:spcPts val="0"/>
              </a:spcAft>
              <a:buSzPts val="1600"/>
              <a:buChar char="●"/>
            </a:pPr>
            <a:r>
              <a:rPr lang="es" sz="1600"/>
              <a:t>Club Stats</a:t>
            </a:r>
            <a:endParaRPr sz="1600"/>
          </a:p>
          <a:p>
            <a:pPr indent="-330200" lvl="0" marL="457200" rtl="0" algn="l">
              <a:spcBef>
                <a:spcPts val="0"/>
              </a:spcBef>
              <a:spcAft>
                <a:spcPts val="0"/>
              </a:spcAft>
              <a:buSzPts val="1600"/>
              <a:buChar char="●"/>
            </a:pPr>
            <a:r>
              <a:rPr lang="es" sz="1600"/>
              <a:t>User info</a:t>
            </a:r>
            <a:endParaRPr sz="1600"/>
          </a:p>
          <a:p>
            <a:pPr indent="-330200" lvl="0" marL="457200" rtl="0" algn="l">
              <a:spcBef>
                <a:spcPts val="0"/>
              </a:spcBef>
              <a:spcAft>
                <a:spcPts val="0"/>
              </a:spcAft>
              <a:buSzPts val="1600"/>
              <a:buChar char="●"/>
            </a:pPr>
            <a:r>
              <a:rPr lang="es" sz="1600"/>
              <a:t>Club</a:t>
            </a:r>
            <a:r>
              <a:rPr lang="es" sz="1600"/>
              <a:t> info</a:t>
            </a:r>
            <a:endParaRPr sz="1600"/>
          </a:p>
          <a:p>
            <a:pPr indent="-330200" lvl="0" marL="457200" rtl="0" algn="l">
              <a:spcBef>
                <a:spcPts val="0"/>
              </a:spcBef>
              <a:spcAft>
                <a:spcPts val="0"/>
              </a:spcAft>
              <a:buSzPts val="1600"/>
              <a:buChar char="●"/>
            </a:pPr>
            <a:r>
              <a:rPr lang="es" sz="1600"/>
              <a:t>CRUD </a:t>
            </a:r>
            <a:r>
              <a:rPr lang="es" sz="1600"/>
              <a:t>operations</a:t>
            </a:r>
            <a:r>
              <a:rPr lang="es" sz="1600"/>
              <a:t> for all accounts</a:t>
            </a:r>
            <a:endParaRPr sz="1600"/>
          </a:p>
        </p:txBody>
      </p:sp>
      <p:sp>
        <p:nvSpPr>
          <p:cNvPr id="1441" name="Google Shape;1441;p34"/>
          <p:cNvSpPr txBox="1"/>
          <p:nvPr>
            <p:ph idx="2" type="subTitle"/>
          </p:nvPr>
        </p:nvSpPr>
        <p:spPr>
          <a:xfrm>
            <a:off x="6113525" y="2010625"/>
            <a:ext cx="2382600" cy="273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Info profile page</a:t>
            </a:r>
            <a:endParaRPr sz="1600"/>
          </a:p>
          <a:p>
            <a:pPr indent="-330200" lvl="0" marL="457200" rtl="0" algn="l">
              <a:spcBef>
                <a:spcPts val="0"/>
              </a:spcBef>
              <a:spcAft>
                <a:spcPts val="0"/>
              </a:spcAft>
              <a:buSzPts val="1600"/>
              <a:buChar char="●"/>
            </a:pPr>
            <a:r>
              <a:rPr lang="es" sz="1600"/>
              <a:t>Matched User list</a:t>
            </a:r>
            <a:endParaRPr sz="1600"/>
          </a:p>
          <a:p>
            <a:pPr indent="-330200" lvl="0" marL="457200" rtl="0" algn="l">
              <a:spcBef>
                <a:spcPts val="0"/>
              </a:spcBef>
              <a:spcAft>
                <a:spcPts val="0"/>
              </a:spcAft>
              <a:buSzPts val="1600"/>
              <a:buChar char="●"/>
            </a:pPr>
            <a:r>
              <a:rPr lang="es" sz="1600"/>
              <a:t>User Statistics </a:t>
            </a:r>
            <a:endParaRPr sz="1600"/>
          </a:p>
          <a:p>
            <a:pPr indent="-330200" lvl="0" marL="457200" rtl="0" algn="l">
              <a:spcBef>
                <a:spcPts val="0"/>
              </a:spcBef>
              <a:spcAft>
                <a:spcPts val="0"/>
              </a:spcAft>
              <a:buSzPts val="1600"/>
              <a:buChar char="●"/>
            </a:pPr>
            <a:r>
              <a:rPr lang="es" sz="1600"/>
              <a:t>Graph Statistics</a:t>
            </a:r>
            <a:endParaRPr sz="1600"/>
          </a:p>
          <a:p>
            <a:pPr indent="0" lvl="0" marL="457200" rtl="0" algn="l">
              <a:spcBef>
                <a:spcPts val="0"/>
              </a:spcBef>
              <a:spcAft>
                <a:spcPts val="0"/>
              </a:spcAft>
              <a:buNone/>
            </a:pPr>
            <a:r>
              <a:t/>
            </a:r>
            <a:endParaRPr sz="1600"/>
          </a:p>
        </p:txBody>
      </p:sp>
      <p:sp>
        <p:nvSpPr>
          <p:cNvPr id="1442" name="Google Shape;1442;p34"/>
          <p:cNvSpPr txBox="1"/>
          <p:nvPr>
            <p:ph idx="3" type="subTitle"/>
          </p:nvPr>
        </p:nvSpPr>
        <p:spPr>
          <a:xfrm>
            <a:off x="826575" y="2049475"/>
            <a:ext cx="2221200" cy="265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Profile</a:t>
            </a:r>
            <a:endParaRPr sz="1600"/>
          </a:p>
          <a:p>
            <a:pPr indent="-330200" lvl="0" marL="457200" rtl="0" algn="l">
              <a:spcBef>
                <a:spcPts val="0"/>
              </a:spcBef>
              <a:spcAft>
                <a:spcPts val="0"/>
              </a:spcAft>
              <a:buSzPts val="1600"/>
              <a:buChar char="●"/>
            </a:pPr>
            <a:r>
              <a:rPr lang="es" sz="1600"/>
              <a:t>Match Me</a:t>
            </a:r>
            <a:endParaRPr sz="1600"/>
          </a:p>
          <a:p>
            <a:pPr indent="-330200" lvl="0" marL="457200" rtl="0" algn="l">
              <a:spcBef>
                <a:spcPts val="0"/>
              </a:spcBef>
              <a:spcAft>
                <a:spcPts val="0"/>
              </a:spcAft>
              <a:buSzPts val="1600"/>
              <a:buChar char="●"/>
            </a:pPr>
            <a:r>
              <a:rPr lang="es" sz="1600"/>
              <a:t>Display Matches</a:t>
            </a:r>
            <a:endParaRPr sz="1600"/>
          </a:p>
          <a:p>
            <a:pPr indent="-330200" lvl="0" marL="457200" rtl="0" algn="l">
              <a:spcBef>
                <a:spcPts val="0"/>
              </a:spcBef>
              <a:spcAft>
                <a:spcPts val="0"/>
              </a:spcAft>
              <a:buSzPts val="1600"/>
              <a:buChar char="●"/>
            </a:pPr>
            <a:r>
              <a:rPr lang="es" sz="1600"/>
              <a:t>Display Rejected</a:t>
            </a:r>
            <a:endParaRPr sz="1600"/>
          </a:p>
          <a:p>
            <a:pPr indent="-330200" lvl="0" marL="457200" rtl="0" algn="l">
              <a:spcBef>
                <a:spcPts val="0"/>
              </a:spcBef>
              <a:spcAft>
                <a:spcPts val="0"/>
              </a:spcAft>
              <a:buSzPts val="1600"/>
              <a:buChar char="●"/>
            </a:pPr>
            <a:r>
              <a:rPr lang="es" sz="1600"/>
              <a:t>Interests Page</a:t>
            </a:r>
            <a:endParaRPr sz="1600"/>
          </a:p>
          <a:p>
            <a:pPr indent="-330200" lvl="0" marL="457200" rtl="0" algn="l">
              <a:spcBef>
                <a:spcPts val="0"/>
              </a:spcBef>
              <a:spcAft>
                <a:spcPts val="0"/>
              </a:spcAft>
              <a:buSzPts val="1600"/>
              <a:buChar char="●"/>
            </a:pPr>
            <a:r>
              <a:rPr lang="es" sz="1600"/>
              <a:t>Explore Page</a:t>
            </a:r>
            <a:endParaRPr sz="1600"/>
          </a:p>
          <a:p>
            <a:pPr indent="-330200" lvl="0" marL="457200" rtl="0" algn="l">
              <a:spcBef>
                <a:spcPts val="0"/>
              </a:spcBef>
              <a:spcAft>
                <a:spcPts val="0"/>
              </a:spcAft>
              <a:buSzPts val="1600"/>
              <a:buChar char="●"/>
            </a:pPr>
            <a:r>
              <a:rPr lang="es" sz="1600"/>
              <a:t>Settings</a:t>
            </a:r>
            <a:endParaRPr sz="1600"/>
          </a:p>
          <a:p>
            <a:pPr indent="0" lvl="0" marL="457200" rtl="0" algn="l">
              <a:spcBef>
                <a:spcPts val="0"/>
              </a:spcBef>
              <a:spcAft>
                <a:spcPts val="0"/>
              </a:spcAft>
              <a:buNone/>
            </a:pPr>
            <a:r>
              <a:t/>
            </a:r>
            <a:endParaRPr/>
          </a:p>
        </p:txBody>
      </p:sp>
      <p:sp>
        <p:nvSpPr>
          <p:cNvPr id="1443" name="Google Shape;1443;p34"/>
          <p:cNvSpPr txBox="1"/>
          <p:nvPr>
            <p:ph idx="5" type="ctrTitle"/>
          </p:nvPr>
        </p:nvSpPr>
        <p:spPr>
          <a:xfrm>
            <a:off x="970864" y="1453725"/>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USER</a:t>
            </a:r>
            <a:endParaRPr sz="1800"/>
          </a:p>
        </p:txBody>
      </p:sp>
      <p:sp>
        <p:nvSpPr>
          <p:cNvPr id="1444" name="Google Shape;1444;p34"/>
          <p:cNvSpPr txBox="1"/>
          <p:nvPr>
            <p:ph idx="6" type="ctrTitle"/>
          </p:nvPr>
        </p:nvSpPr>
        <p:spPr>
          <a:xfrm>
            <a:off x="311700" y="4349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FUNCTIONALITY</a:t>
            </a:r>
            <a:endParaRPr/>
          </a:p>
        </p:txBody>
      </p:sp>
      <p:grpSp>
        <p:nvGrpSpPr>
          <p:cNvPr id="1445" name="Google Shape;1445;p34"/>
          <p:cNvGrpSpPr/>
          <p:nvPr/>
        </p:nvGrpSpPr>
        <p:grpSpPr>
          <a:xfrm>
            <a:off x="1273990" y="1260669"/>
            <a:ext cx="483068" cy="575669"/>
            <a:chOff x="-57578225" y="1904075"/>
            <a:chExt cx="319025" cy="318225"/>
          </a:xfrm>
        </p:grpSpPr>
        <p:sp>
          <p:nvSpPr>
            <p:cNvPr id="1446" name="Google Shape;1446;p34"/>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34"/>
          <p:cNvSpPr txBox="1"/>
          <p:nvPr>
            <p:ph idx="5" type="ctrTitle"/>
          </p:nvPr>
        </p:nvSpPr>
        <p:spPr>
          <a:xfrm>
            <a:off x="6033289" y="1433788"/>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Clubs</a:t>
            </a:r>
            <a:endParaRPr sz="1800"/>
          </a:p>
        </p:txBody>
      </p:sp>
      <p:grpSp>
        <p:nvGrpSpPr>
          <p:cNvPr id="1451" name="Google Shape;1451;p34"/>
          <p:cNvGrpSpPr/>
          <p:nvPr/>
        </p:nvGrpSpPr>
        <p:grpSpPr>
          <a:xfrm>
            <a:off x="3580991" y="1345456"/>
            <a:ext cx="538194" cy="523798"/>
            <a:chOff x="-51708850" y="2305750"/>
            <a:chExt cx="278050" cy="318225"/>
          </a:xfrm>
        </p:grpSpPr>
        <p:sp>
          <p:nvSpPr>
            <p:cNvPr id="1452" name="Google Shape;1452;p34"/>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34"/>
          <p:cNvSpPr txBox="1"/>
          <p:nvPr>
            <p:ph idx="5" type="ctrTitle"/>
          </p:nvPr>
        </p:nvSpPr>
        <p:spPr>
          <a:xfrm>
            <a:off x="3431164" y="1433788"/>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Admin</a:t>
            </a:r>
            <a:endParaRPr sz="1800"/>
          </a:p>
        </p:txBody>
      </p:sp>
      <p:grpSp>
        <p:nvGrpSpPr>
          <p:cNvPr id="1456" name="Google Shape;1456;p34"/>
          <p:cNvGrpSpPr/>
          <p:nvPr/>
        </p:nvGrpSpPr>
        <p:grpSpPr>
          <a:xfrm>
            <a:off x="6199690" y="1314800"/>
            <a:ext cx="539574" cy="585094"/>
            <a:chOff x="2141000" y="1954475"/>
            <a:chExt cx="296975" cy="296175"/>
          </a:xfrm>
        </p:grpSpPr>
        <p:sp>
          <p:nvSpPr>
            <p:cNvPr id="1457" name="Google Shape;1457;p34"/>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34"/>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ADMINS</a:t>
            </a:r>
            <a:endParaRPr/>
          </a:p>
        </p:txBody>
      </p:sp>
      <p:sp>
        <p:nvSpPr>
          <p:cNvPr id="1467" name="Google Shape;1467;p35"/>
          <p:cNvSpPr txBox="1"/>
          <p:nvPr>
            <p:ph idx="8" type="title"/>
          </p:nvPr>
        </p:nvSpPr>
        <p:spPr>
          <a:xfrm>
            <a:off x="1558850" y="16756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468" name="Google Shape;1468;p35"/>
          <p:cNvSpPr txBox="1"/>
          <p:nvPr>
            <p:ph idx="16" type="ctrTitle"/>
          </p:nvPr>
        </p:nvSpPr>
        <p:spPr>
          <a:xfrm>
            <a:off x="-625225" y="18251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Index</a:t>
            </a:r>
            <a:endParaRPr/>
          </a:p>
        </p:txBody>
      </p:sp>
      <p:cxnSp>
        <p:nvCxnSpPr>
          <p:cNvPr id="1469" name="Google Shape;1469;p3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470" name="Google Shape;1470;p35"/>
          <p:cNvSpPr txBox="1"/>
          <p:nvPr>
            <p:ph idx="8" type="title"/>
          </p:nvPr>
        </p:nvSpPr>
        <p:spPr>
          <a:xfrm>
            <a:off x="1558850" y="24107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2</a:t>
            </a:r>
            <a:endParaRPr>
              <a:solidFill>
                <a:srgbClr val="48FFD5"/>
              </a:solidFill>
            </a:endParaRPr>
          </a:p>
        </p:txBody>
      </p:sp>
      <p:sp>
        <p:nvSpPr>
          <p:cNvPr id="1471" name="Google Shape;1471;p35"/>
          <p:cNvSpPr txBox="1"/>
          <p:nvPr>
            <p:ph idx="16" type="ctrTitle"/>
          </p:nvPr>
        </p:nvSpPr>
        <p:spPr>
          <a:xfrm>
            <a:off x="-625225" y="25602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Create</a:t>
            </a:r>
            <a:endParaRPr/>
          </a:p>
        </p:txBody>
      </p:sp>
      <p:sp>
        <p:nvSpPr>
          <p:cNvPr id="1472" name="Google Shape;1472;p35"/>
          <p:cNvSpPr txBox="1"/>
          <p:nvPr>
            <p:ph idx="8" type="title"/>
          </p:nvPr>
        </p:nvSpPr>
        <p:spPr>
          <a:xfrm>
            <a:off x="1558850" y="31458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3</a:t>
            </a:r>
            <a:endParaRPr>
              <a:solidFill>
                <a:srgbClr val="48FFD5"/>
              </a:solidFill>
            </a:endParaRPr>
          </a:p>
        </p:txBody>
      </p:sp>
      <p:sp>
        <p:nvSpPr>
          <p:cNvPr id="1473" name="Google Shape;1473;p35"/>
          <p:cNvSpPr txBox="1"/>
          <p:nvPr>
            <p:ph idx="16" type="ctrTitle"/>
          </p:nvPr>
        </p:nvSpPr>
        <p:spPr>
          <a:xfrm>
            <a:off x="-625225" y="32953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New</a:t>
            </a:r>
            <a:endParaRPr/>
          </a:p>
        </p:txBody>
      </p:sp>
      <p:sp>
        <p:nvSpPr>
          <p:cNvPr id="1474" name="Google Shape;1474;p35"/>
          <p:cNvSpPr txBox="1"/>
          <p:nvPr>
            <p:ph idx="8" type="title"/>
          </p:nvPr>
        </p:nvSpPr>
        <p:spPr>
          <a:xfrm>
            <a:off x="1558850" y="39317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4</a:t>
            </a:r>
            <a:endParaRPr>
              <a:solidFill>
                <a:srgbClr val="48FFD5"/>
              </a:solidFill>
            </a:endParaRPr>
          </a:p>
        </p:txBody>
      </p:sp>
      <p:sp>
        <p:nvSpPr>
          <p:cNvPr id="1475" name="Google Shape;1475;p35"/>
          <p:cNvSpPr txBox="1"/>
          <p:nvPr>
            <p:ph idx="16" type="ctrTitle"/>
          </p:nvPr>
        </p:nvSpPr>
        <p:spPr>
          <a:xfrm>
            <a:off x="-625225" y="40812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Show</a:t>
            </a:r>
            <a:endParaRPr/>
          </a:p>
        </p:txBody>
      </p:sp>
      <p:sp>
        <p:nvSpPr>
          <p:cNvPr id="1476" name="Google Shape;1476;p35"/>
          <p:cNvSpPr txBox="1"/>
          <p:nvPr>
            <p:ph idx="8" type="title"/>
          </p:nvPr>
        </p:nvSpPr>
        <p:spPr>
          <a:xfrm>
            <a:off x="6350500" y="18251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5</a:t>
            </a:r>
            <a:endParaRPr>
              <a:solidFill>
                <a:srgbClr val="48FFD5"/>
              </a:solidFill>
            </a:endParaRPr>
          </a:p>
        </p:txBody>
      </p:sp>
      <p:sp>
        <p:nvSpPr>
          <p:cNvPr id="1477" name="Google Shape;1477;p35"/>
          <p:cNvSpPr txBox="1"/>
          <p:nvPr>
            <p:ph idx="16" type="ctrTitle"/>
          </p:nvPr>
        </p:nvSpPr>
        <p:spPr>
          <a:xfrm>
            <a:off x="4166425" y="19747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Edit</a:t>
            </a:r>
            <a:endParaRPr/>
          </a:p>
        </p:txBody>
      </p:sp>
      <p:sp>
        <p:nvSpPr>
          <p:cNvPr id="1478" name="Google Shape;1478;p35"/>
          <p:cNvSpPr txBox="1"/>
          <p:nvPr>
            <p:ph idx="8" type="title"/>
          </p:nvPr>
        </p:nvSpPr>
        <p:spPr>
          <a:xfrm>
            <a:off x="6350500" y="25602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6</a:t>
            </a:r>
            <a:endParaRPr>
              <a:solidFill>
                <a:srgbClr val="48FFD5"/>
              </a:solidFill>
            </a:endParaRPr>
          </a:p>
        </p:txBody>
      </p:sp>
      <p:sp>
        <p:nvSpPr>
          <p:cNvPr id="1479" name="Google Shape;1479;p35"/>
          <p:cNvSpPr txBox="1"/>
          <p:nvPr>
            <p:ph idx="16" type="ctrTitle"/>
          </p:nvPr>
        </p:nvSpPr>
        <p:spPr>
          <a:xfrm>
            <a:off x="4166425" y="27098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Update</a:t>
            </a:r>
            <a:endParaRPr/>
          </a:p>
        </p:txBody>
      </p:sp>
      <p:sp>
        <p:nvSpPr>
          <p:cNvPr id="1480" name="Google Shape;1480;p35"/>
          <p:cNvSpPr txBox="1"/>
          <p:nvPr>
            <p:ph idx="8" type="title"/>
          </p:nvPr>
        </p:nvSpPr>
        <p:spPr>
          <a:xfrm>
            <a:off x="6350500" y="32953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7</a:t>
            </a:r>
            <a:endParaRPr>
              <a:solidFill>
                <a:srgbClr val="48FFD5"/>
              </a:solidFill>
            </a:endParaRPr>
          </a:p>
        </p:txBody>
      </p:sp>
      <p:sp>
        <p:nvSpPr>
          <p:cNvPr id="1481" name="Google Shape;1481;p35"/>
          <p:cNvSpPr txBox="1"/>
          <p:nvPr>
            <p:ph idx="16" type="ctrTitle"/>
          </p:nvPr>
        </p:nvSpPr>
        <p:spPr>
          <a:xfrm>
            <a:off x="4166425" y="34449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Destroy</a:t>
            </a:r>
            <a:endParaRPr/>
          </a:p>
        </p:txBody>
      </p:sp>
      <p:pic>
        <p:nvPicPr>
          <p:cNvPr id="1482" name="Google Shape;1482;p35"/>
          <p:cNvPicPr preferRelativeResize="0"/>
          <p:nvPr/>
        </p:nvPicPr>
        <p:blipFill>
          <a:blip r:embed="rId3">
            <a:alphaModFix/>
          </a:blip>
          <a:stretch>
            <a:fillRect/>
          </a:stretch>
        </p:blipFill>
        <p:spPr>
          <a:xfrm>
            <a:off x="3097250" y="1895701"/>
            <a:ext cx="5338513" cy="2341174"/>
          </a:xfrm>
          <a:prstGeom prst="rect">
            <a:avLst/>
          </a:prstGeom>
          <a:noFill/>
          <a:ln>
            <a:noFill/>
          </a:ln>
        </p:spPr>
      </p:pic>
      <p:pic>
        <p:nvPicPr>
          <p:cNvPr id="1483" name="Google Shape;1483;p35"/>
          <p:cNvPicPr preferRelativeResize="0"/>
          <p:nvPr/>
        </p:nvPicPr>
        <p:blipFill>
          <a:blip r:embed="rId4">
            <a:alphaModFix/>
          </a:blip>
          <a:stretch>
            <a:fillRect/>
          </a:stretch>
        </p:blipFill>
        <p:spPr>
          <a:xfrm>
            <a:off x="4078627" y="1511112"/>
            <a:ext cx="2770301" cy="3212324"/>
          </a:xfrm>
          <a:prstGeom prst="rect">
            <a:avLst/>
          </a:prstGeom>
          <a:noFill/>
          <a:ln>
            <a:noFill/>
          </a:ln>
        </p:spPr>
      </p:pic>
      <p:pic>
        <p:nvPicPr>
          <p:cNvPr id="1484" name="Google Shape;1484;p35"/>
          <p:cNvPicPr preferRelativeResize="0"/>
          <p:nvPr/>
        </p:nvPicPr>
        <p:blipFill>
          <a:blip r:embed="rId5">
            <a:alphaModFix/>
          </a:blip>
          <a:stretch>
            <a:fillRect/>
          </a:stretch>
        </p:blipFill>
        <p:spPr>
          <a:xfrm>
            <a:off x="3827203" y="1367163"/>
            <a:ext cx="3986799" cy="3577076"/>
          </a:xfrm>
          <a:prstGeom prst="rect">
            <a:avLst/>
          </a:prstGeom>
          <a:noFill/>
          <a:ln>
            <a:noFill/>
          </a:ln>
        </p:spPr>
      </p:pic>
      <p:pic>
        <p:nvPicPr>
          <p:cNvPr id="1485" name="Google Shape;1485;p35"/>
          <p:cNvPicPr preferRelativeResize="0"/>
          <p:nvPr/>
        </p:nvPicPr>
        <p:blipFill>
          <a:blip r:embed="rId6">
            <a:alphaModFix/>
          </a:blip>
          <a:stretch>
            <a:fillRect/>
          </a:stretch>
        </p:blipFill>
        <p:spPr>
          <a:xfrm>
            <a:off x="692929" y="1511112"/>
            <a:ext cx="4271400" cy="2991899"/>
          </a:xfrm>
          <a:prstGeom prst="rect">
            <a:avLst/>
          </a:prstGeom>
          <a:noFill/>
          <a:ln>
            <a:noFill/>
          </a:ln>
        </p:spPr>
      </p:pic>
      <p:pic>
        <p:nvPicPr>
          <p:cNvPr id="1486" name="Google Shape;1486;p35"/>
          <p:cNvPicPr preferRelativeResize="0"/>
          <p:nvPr/>
        </p:nvPicPr>
        <p:blipFill>
          <a:blip r:embed="rId7">
            <a:alphaModFix/>
          </a:blip>
          <a:stretch>
            <a:fillRect/>
          </a:stretch>
        </p:blipFill>
        <p:spPr>
          <a:xfrm>
            <a:off x="857788" y="2129925"/>
            <a:ext cx="4106543" cy="1562950"/>
          </a:xfrm>
          <a:prstGeom prst="rect">
            <a:avLst/>
          </a:prstGeom>
          <a:noFill/>
          <a:ln>
            <a:noFill/>
          </a:ln>
        </p:spPr>
      </p:pic>
      <p:pic>
        <p:nvPicPr>
          <p:cNvPr id="1487" name="Google Shape;1487;p35"/>
          <p:cNvPicPr preferRelativeResize="0"/>
          <p:nvPr/>
        </p:nvPicPr>
        <p:blipFill>
          <a:blip r:embed="rId8">
            <a:alphaModFix/>
          </a:blip>
          <a:stretch>
            <a:fillRect/>
          </a:stretch>
        </p:blipFill>
        <p:spPr>
          <a:xfrm>
            <a:off x="1065088" y="2129913"/>
            <a:ext cx="3527067" cy="1562975"/>
          </a:xfrm>
          <a:prstGeom prst="rect">
            <a:avLst/>
          </a:prstGeom>
          <a:noFill/>
          <a:ln>
            <a:noFill/>
          </a:ln>
        </p:spPr>
      </p:pic>
      <p:pic>
        <p:nvPicPr>
          <p:cNvPr id="1488" name="Google Shape;1488;p35"/>
          <p:cNvPicPr preferRelativeResize="0"/>
          <p:nvPr/>
        </p:nvPicPr>
        <p:blipFill>
          <a:blip r:embed="rId9">
            <a:alphaModFix/>
          </a:blip>
          <a:stretch>
            <a:fillRect/>
          </a:stretch>
        </p:blipFill>
        <p:spPr>
          <a:xfrm>
            <a:off x="3687000" y="1659763"/>
            <a:ext cx="4748775" cy="2991900"/>
          </a:xfrm>
          <a:prstGeom prst="rect">
            <a:avLst/>
          </a:prstGeom>
          <a:noFill/>
          <a:ln>
            <a:noFill/>
          </a:ln>
        </p:spPr>
      </p:pic>
      <p:sp>
        <p:nvSpPr>
          <p:cNvPr id="1489" name="Google Shape;1489;p35"/>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7"/>
                                        </p:tgtEl>
                                        <p:attrNameLst>
                                          <p:attrName>style.visibility</p:attrName>
                                        </p:attrNameLst>
                                      </p:cBhvr>
                                      <p:to>
                                        <p:strVal val="visible"/>
                                      </p:to>
                                    </p:set>
                                    <p:anim calcmode="lin" valueType="num">
                                      <p:cBhvr additive="base">
                                        <p:cTn dur="1000"/>
                                        <p:tgtEl>
                                          <p:spTgt spid="1467"/>
                                        </p:tgtEl>
                                        <p:attrNameLst>
                                          <p:attrName>ppt_w</p:attrName>
                                        </p:attrNameLst>
                                      </p:cBhvr>
                                      <p:tavLst>
                                        <p:tav fmla="" tm="0">
                                          <p:val>
                                            <p:strVal val="0"/>
                                          </p:val>
                                        </p:tav>
                                        <p:tav fmla="" tm="100000">
                                          <p:val>
                                            <p:strVal val="#ppt_w"/>
                                          </p:val>
                                        </p:tav>
                                      </p:tavLst>
                                    </p:anim>
                                    <p:anim calcmode="lin" valueType="num">
                                      <p:cBhvr additive="base">
                                        <p:cTn dur="1000"/>
                                        <p:tgtEl>
                                          <p:spTgt spid="14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ppt_w</p:attrName>
                                        </p:attrNameLst>
                                      </p:cBhvr>
                                      <p:tavLst>
                                        <p:tav fmla="" tm="0">
                                          <p:val>
                                            <p:strVal val="0"/>
                                          </p:val>
                                        </p:tav>
                                        <p:tav fmla="" tm="100000">
                                          <p:val>
                                            <p:strVal val="#ppt_w"/>
                                          </p:val>
                                        </p:tav>
                                      </p:tavLst>
                                    </p:anim>
                                    <p:anim calcmode="lin" valueType="num">
                                      <p:cBhvr additive="base">
                                        <p:cTn dur="1000"/>
                                        <p:tgtEl>
                                          <p:spTgt spid="1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ppt_w</p:attrName>
                                        </p:attrNameLst>
                                      </p:cBhvr>
                                      <p:tavLst>
                                        <p:tav fmla="" tm="0">
                                          <p:val>
                                            <p:strVal val="0"/>
                                          </p:val>
                                        </p:tav>
                                        <p:tav fmla="" tm="100000">
                                          <p:val>
                                            <p:strVal val="#ppt_w"/>
                                          </p:val>
                                        </p:tav>
                                      </p:tavLst>
                                    </p:anim>
                                    <p:anim calcmode="lin" valueType="num">
                                      <p:cBhvr additive="base">
                                        <p:cTn dur="1000"/>
                                        <p:tgtEl>
                                          <p:spTgt spid="1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1000"/>
                                        <p:tgtEl>
                                          <p:spTgt spid="1482"/>
                                        </p:tgtEl>
                                        <p:attrNameLst>
                                          <p:attrName>ppt_w</p:attrName>
                                        </p:attrNameLst>
                                      </p:cBhvr>
                                      <p:tavLst>
                                        <p:tav fmla="" tm="0">
                                          <p:val>
                                            <p:strVal val="0"/>
                                          </p:val>
                                        </p:tav>
                                        <p:tav fmla="" tm="100000">
                                          <p:val>
                                            <p:strVal val="#ppt_w"/>
                                          </p:val>
                                        </p:tav>
                                      </p:tavLst>
                                    </p:anim>
                                    <p:anim calcmode="lin" valueType="num">
                                      <p:cBhvr additive="base">
                                        <p:cTn dur="1000"/>
                                        <p:tgtEl>
                                          <p:spTgt spid="14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ppt_w</p:attrName>
                                        </p:attrNameLst>
                                      </p:cBhvr>
                                      <p:tavLst>
                                        <p:tav fmla="" tm="0">
                                          <p:val>
                                            <p:strVal val="0"/>
                                          </p:val>
                                        </p:tav>
                                        <p:tav fmla="" tm="100000">
                                          <p:val>
                                            <p:strVal val="#ppt_w"/>
                                          </p:val>
                                        </p:tav>
                                      </p:tavLst>
                                    </p:anim>
                                    <p:anim calcmode="lin" valueType="num">
                                      <p:cBhvr additive="base">
                                        <p:cTn dur="1000"/>
                                        <p:tgtEl>
                                          <p:spTgt spid="14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ppt_w</p:attrName>
                                        </p:attrNameLst>
                                      </p:cBhvr>
                                      <p:tavLst>
                                        <p:tav fmla="" tm="0">
                                          <p:val>
                                            <p:strVal val="0"/>
                                          </p:val>
                                        </p:tav>
                                        <p:tav fmla="" tm="100000">
                                          <p:val>
                                            <p:strVal val="#ppt_w"/>
                                          </p:val>
                                        </p:tav>
                                      </p:tavLst>
                                    </p:anim>
                                    <p:anim calcmode="lin" valueType="num">
                                      <p:cBhvr additive="base">
                                        <p:cTn dur="1000"/>
                                        <p:tgtEl>
                                          <p:spTgt spid="1471"/>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2"/>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488"/>
                                        </p:tgtEl>
                                        <p:attrNameLst>
                                          <p:attrName>style.visibility</p:attrName>
                                        </p:attrNameLst>
                                      </p:cBhvr>
                                      <p:to>
                                        <p:strVal val="visible"/>
                                      </p:to>
                                    </p:set>
                                    <p:anim calcmode="lin" valueType="num">
                                      <p:cBhvr additive="base">
                                        <p:cTn dur="1000"/>
                                        <p:tgtEl>
                                          <p:spTgt spid="1488"/>
                                        </p:tgtEl>
                                        <p:attrNameLst>
                                          <p:attrName>ppt_w</p:attrName>
                                        </p:attrNameLst>
                                      </p:cBhvr>
                                      <p:tavLst>
                                        <p:tav fmla="" tm="0">
                                          <p:val>
                                            <p:strVal val="0"/>
                                          </p:val>
                                        </p:tav>
                                        <p:tav fmla="" tm="100000">
                                          <p:val>
                                            <p:strVal val="#ppt_w"/>
                                          </p:val>
                                        </p:tav>
                                      </p:tavLst>
                                    </p:anim>
                                    <p:anim calcmode="lin" valueType="num">
                                      <p:cBhvr additive="base">
                                        <p:cTn dur="1000"/>
                                        <p:tgtEl>
                                          <p:spTgt spid="14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ppt_w</p:attrName>
                                        </p:attrNameLst>
                                      </p:cBhvr>
                                      <p:tavLst>
                                        <p:tav fmla="" tm="0">
                                          <p:val>
                                            <p:strVal val="0"/>
                                          </p:val>
                                        </p:tav>
                                        <p:tav fmla="" tm="100000">
                                          <p:val>
                                            <p:strVal val="#ppt_w"/>
                                          </p:val>
                                        </p:tav>
                                      </p:tavLst>
                                    </p:anim>
                                    <p:anim calcmode="lin" valueType="num">
                                      <p:cBhvr additive="base">
                                        <p:cTn dur="1000"/>
                                        <p:tgtEl>
                                          <p:spTgt spid="14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ppt_w</p:attrName>
                                        </p:attrNameLst>
                                      </p:cBhvr>
                                      <p:tavLst>
                                        <p:tav fmla="" tm="0">
                                          <p:val>
                                            <p:strVal val="0"/>
                                          </p:val>
                                        </p:tav>
                                        <p:tav fmla="" tm="100000">
                                          <p:val>
                                            <p:strVal val="#ppt_w"/>
                                          </p:val>
                                        </p:tav>
                                      </p:tavLst>
                                    </p:anim>
                                    <p:anim calcmode="lin" valueType="num">
                                      <p:cBhvr additive="base">
                                        <p:cTn dur="1000"/>
                                        <p:tgtEl>
                                          <p:spTgt spid="14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1000"/>
                                        <p:tgtEl>
                                          <p:spTgt spid="1483"/>
                                        </p:tgtEl>
                                        <p:attrNameLst>
                                          <p:attrName>ppt_w</p:attrName>
                                        </p:attrNameLst>
                                      </p:cBhvr>
                                      <p:tavLst>
                                        <p:tav fmla="" tm="0">
                                          <p:val>
                                            <p:strVal val="0"/>
                                          </p:val>
                                        </p:tav>
                                        <p:tav fmla="" tm="100000">
                                          <p:val>
                                            <p:strVal val="#ppt_w"/>
                                          </p:val>
                                        </p:tav>
                                      </p:tavLst>
                                    </p:anim>
                                    <p:anim calcmode="lin" valueType="num">
                                      <p:cBhvr additive="base">
                                        <p:cTn dur="1000"/>
                                        <p:tgtEl>
                                          <p:spTgt spid="14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1000"/>
                                        <p:tgtEl>
                                          <p:spTgt spid="1483"/>
                                        </p:tgtEl>
                                        <p:attrNameLst>
                                          <p:attrName>ppt_w</p:attrName>
                                        </p:attrNameLst>
                                      </p:cBhvr>
                                      <p:tavLst>
                                        <p:tav fmla="" tm="0">
                                          <p:val>
                                            <p:strVal val="0"/>
                                          </p:val>
                                        </p:tav>
                                        <p:tav fmla="" tm="100000">
                                          <p:val>
                                            <p:strVal val="#ppt_w"/>
                                          </p:val>
                                        </p:tav>
                                      </p:tavLst>
                                    </p:anim>
                                    <p:anim calcmode="lin" valueType="num">
                                      <p:cBhvr additive="base">
                                        <p:cTn dur="1000"/>
                                        <p:tgtEl>
                                          <p:spTgt spid="1483"/>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ppt_w</p:attrName>
                                        </p:attrNameLst>
                                      </p:cBhvr>
                                      <p:tavLst>
                                        <p:tav fmla="" tm="0">
                                          <p:val>
                                            <p:strVal val="0"/>
                                          </p:val>
                                        </p:tav>
                                        <p:tav fmla="" tm="100000">
                                          <p:val>
                                            <p:strVal val="#ppt_w"/>
                                          </p:val>
                                        </p:tav>
                                      </p:tavLst>
                                    </p:anim>
                                    <p:anim calcmode="lin" valueType="num">
                                      <p:cBhvr additive="base">
                                        <p:cTn dur="1000"/>
                                        <p:tgtEl>
                                          <p:spTgt spid="14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ppt_w</p:attrName>
                                        </p:attrNameLst>
                                      </p:cBhvr>
                                      <p:tavLst>
                                        <p:tav fmla="" tm="0">
                                          <p:val>
                                            <p:strVal val="0"/>
                                          </p:val>
                                        </p:tav>
                                        <p:tav fmla="" tm="100000">
                                          <p:val>
                                            <p:strVal val="#ppt_w"/>
                                          </p:val>
                                        </p:tav>
                                      </p:tavLst>
                                    </p:anim>
                                    <p:anim calcmode="lin" valueType="num">
                                      <p:cBhvr additive="base">
                                        <p:cTn dur="1000"/>
                                        <p:tgtEl>
                                          <p:spTgt spid="14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ppt_w</p:attrName>
                                        </p:attrNameLst>
                                      </p:cBhvr>
                                      <p:tavLst>
                                        <p:tav fmla="" tm="0">
                                          <p:val>
                                            <p:strVal val="0"/>
                                          </p:val>
                                        </p:tav>
                                        <p:tav fmla="" tm="100000">
                                          <p:val>
                                            <p:strVal val="#ppt_w"/>
                                          </p:val>
                                        </p:tav>
                                      </p:tavLst>
                                    </p:anim>
                                    <p:anim calcmode="lin" valueType="num">
                                      <p:cBhvr additive="base">
                                        <p:cTn dur="1000"/>
                                        <p:tgtEl>
                                          <p:spTgt spid="1475"/>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3"/>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ppt_w</p:attrName>
                                        </p:attrNameLst>
                                      </p:cBhvr>
                                      <p:tavLst>
                                        <p:tav fmla="" tm="0">
                                          <p:val>
                                            <p:strVal val="0"/>
                                          </p:val>
                                        </p:tav>
                                        <p:tav fmla="" tm="100000">
                                          <p:val>
                                            <p:strVal val="#ppt_w"/>
                                          </p:val>
                                        </p:tav>
                                      </p:tavLst>
                                    </p:anim>
                                    <p:anim calcmode="lin" valueType="num">
                                      <p:cBhvr additive="base">
                                        <p:cTn dur="1000"/>
                                        <p:tgtEl>
                                          <p:spTgt spid="14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ppt_w</p:attrName>
                                        </p:attrNameLst>
                                      </p:cBhvr>
                                      <p:tavLst>
                                        <p:tav fmla="" tm="0">
                                          <p:val>
                                            <p:strVal val="0"/>
                                          </p:val>
                                        </p:tav>
                                        <p:tav fmla="" tm="100000">
                                          <p:val>
                                            <p:strVal val="#ppt_w"/>
                                          </p:val>
                                        </p:tav>
                                      </p:tavLst>
                                    </p:anim>
                                    <p:anim calcmode="lin" valueType="num">
                                      <p:cBhvr additive="base">
                                        <p:cTn dur="1000"/>
                                        <p:tgtEl>
                                          <p:spTgt spid="14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7"/>
                                        </p:tgtEl>
                                        <p:attrNameLst>
                                          <p:attrName>style.visibility</p:attrName>
                                        </p:attrNameLst>
                                      </p:cBhvr>
                                      <p:to>
                                        <p:strVal val="visible"/>
                                      </p:to>
                                    </p:set>
                                    <p:anim calcmode="lin" valueType="num">
                                      <p:cBhvr additive="base">
                                        <p:cTn dur="1000"/>
                                        <p:tgtEl>
                                          <p:spTgt spid="1477"/>
                                        </p:tgtEl>
                                        <p:attrNameLst>
                                          <p:attrName>ppt_w</p:attrName>
                                        </p:attrNameLst>
                                      </p:cBhvr>
                                      <p:tavLst>
                                        <p:tav fmla="" tm="0">
                                          <p:val>
                                            <p:strVal val="0"/>
                                          </p:val>
                                        </p:tav>
                                        <p:tav fmla="" tm="100000">
                                          <p:val>
                                            <p:strVal val="#ppt_w"/>
                                          </p:val>
                                        </p:tav>
                                      </p:tavLst>
                                    </p:anim>
                                    <p:anim calcmode="lin" valueType="num">
                                      <p:cBhvr additive="base">
                                        <p:cTn dur="1000"/>
                                        <p:tgtEl>
                                          <p:spTgt spid="14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5"/>
                                        </p:tgtEl>
                                        <p:attrNameLst>
                                          <p:attrName>style.visibility</p:attrName>
                                        </p:attrNameLst>
                                      </p:cBhvr>
                                      <p:to>
                                        <p:strVal val="visible"/>
                                      </p:to>
                                    </p:set>
                                    <p:anim calcmode="lin" valueType="num">
                                      <p:cBhvr additive="base">
                                        <p:cTn dur="1000"/>
                                        <p:tgtEl>
                                          <p:spTgt spid="1485"/>
                                        </p:tgtEl>
                                        <p:attrNameLst>
                                          <p:attrName>ppt_w</p:attrName>
                                        </p:attrNameLst>
                                      </p:cBhvr>
                                      <p:tavLst>
                                        <p:tav fmla="" tm="0">
                                          <p:val>
                                            <p:strVal val="0"/>
                                          </p:val>
                                        </p:tav>
                                        <p:tav fmla="" tm="100000">
                                          <p:val>
                                            <p:strVal val="#ppt_w"/>
                                          </p:val>
                                        </p:tav>
                                      </p:tavLst>
                                    </p:anim>
                                    <p:anim calcmode="lin" valueType="num">
                                      <p:cBhvr additive="base">
                                        <p:cTn dur="1000"/>
                                        <p:tgtEl>
                                          <p:spTgt spid="1485"/>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1000"/>
                                        <p:tgtEl>
                                          <p:spTgt spid="1478"/>
                                        </p:tgtEl>
                                        <p:attrNameLst>
                                          <p:attrName>ppt_w</p:attrName>
                                        </p:attrNameLst>
                                      </p:cBhvr>
                                      <p:tavLst>
                                        <p:tav fmla="" tm="0">
                                          <p:val>
                                            <p:strVal val="0"/>
                                          </p:val>
                                        </p:tav>
                                        <p:tav fmla="" tm="100000">
                                          <p:val>
                                            <p:strVal val="#ppt_w"/>
                                          </p:val>
                                        </p:tav>
                                      </p:tavLst>
                                    </p:anim>
                                    <p:anim calcmode="lin" valueType="num">
                                      <p:cBhvr additive="base">
                                        <p:cTn dur="1000"/>
                                        <p:tgtEl>
                                          <p:spTgt spid="14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1000"/>
                                        <p:tgtEl>
                                          <p:spTgt spid="1479"/>
                                        </p:tgtEl>
                                        <p:attrNameLst>
                                          <p:attrName>ppt_w</p:attrName>
                                        </p:attrNameLst>
                                      </p:cBhvr>
                                      <p:tavLst>
                                        <p:tav fmla="" tm="0">
                                          <p:val>
                                            <p:strVal val="0"/>
                                          </p:val>
                                        </p:tav>
                                        <p:tav fmla="" tm="100000">
                                          <p:val>
                                            <p:strVal val="#ppt_w"/>
                                          </p:val>
                                        </p:tav>
                                      </p:tavLst>
                                    </p:anim>
                                    <p:anim calcmode="lin" valueType="num">
                                      <p:cBhvr additive="base">
                                        <p:cTn dur="1000"/>
                                        <p:tgtEl>
                                          <p:spTgt spid="1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7"/>
                                        </p:tgtEl>
                                        <p:attrNameLst>
                                          <p:attrName>style.visibility</p:attrName>
                                        </p:attrNameLst>
                                      </p:cBhvr>
                                      <p:to>
                                        <p:strVal val="visible"/>
                                      </p:to>
                                    </p:set>
                                    <p:anim calcmode="lin" valueType="num">
                                      <p:cBhvr additive="base">
                                        <p:cTn dur="1000"/>
                                        <p:tgtEl>
                                          <p:spTgt spid="1487"/>
                                        </p:tgtEl>
                                        <p:attrNameLst>
                                          <p:attrName>ppt_w</p:attrName>
                                        </p:attrNameLst>
                                      </p:cBhvr>
                                      <p:tavLst>
                                        <p:tav fmla="" tm="0">
                                          <p:val>
                                            <p:strVal val="0"/>
                                          </p:val>
                                        </p:tav>
                                        <p:tav fmla="" tm="100000">
                                          <p:val>
                                            <p:strVal val="#ppt_w"/>
                                          </p:val>
                                        </p:tav>
                                      </p:tavLst>
                                    </p:anim>
                                    <p:anim calcmode="lin" valueType="num">
                                      <p:cBhvr additive="base">
                                        <p:cTn dur="1000"/>
                                        <p:tgtEl>
                                          <p:spTgt spid="1487"/>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80"/>
                                        </p:tgtEl>
                                        <p:attrNameLst>
                                          <p:attrName>style.visibility</p:attrName>
                                        </p:attrNameLst>
                                      </p:cBhvr>
                                      <p:to>
                                        <p:strVal val="visible"/>
                                      </p:to>
                                    </p:set>
                                    <p:anim calcmode="lin" valueType="num">
                                      <p:cBhvr additive="base">
                                        <p:cTn dur="1000"/>
                                        <p:tgtEl>
                                          <p:spTgt spid="1480"/>
                                        </p:tgtEl>
                                        <p:attrNameLst>
                                          <p:attrName>ppt_w</p:attrName>
                                        </p:attrNameLst>
                                      </p:cBhvr>
                                      <p:tavLst>
                                        <p:tav fmla="" tm="0">
                                          <p:val>
                                            <p:strVal val="0"/>
                                          </p:val>
                                        </p:tav>
                                        <p:tav fmla="" tm="100000">
                                          <p:val>
                                            <p:strVal val="#ppt_w"/>
                                          </p:val>
                                        </p:tav>
                                      </p:tavLst>
                                    </p:anim>
                                    <p:anim calcmode="lin" valueType="num">
                                      <p:cBhvr additive="base">
                                        <p:cTn dur="1000"/>
                                        <p:tgtEl>
                                          <p:spTgt spid="14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1"/>
                                        </p:tgtEl>
                                        <p:attrNameLst>
                                          <p:attrName>style.visibility</p:attrName>
                                        </p:attrNameLst>
                                      </p:cBhvr>
                                      <p:to>
                                        <p:strVal val="visible"/>
                                      </p:to>
                                    </p:set>
                                    <p:anim calcmode="lin" valueType="num">
                                      <p:cBhvr additive="base">
                                        <p:cTn dur="1000"/>
                                        <p:tgtEl>
                                          <p:spTgt spid="1481"/>
                                        </p:tgtEl>
                                        <p:attrNameLst>
                                          <p:attrName>ppt_w</p:attrName>
                                        </p:attrNameLst>
                                      </p:cBhvr>
                                      <p:tavLst>
                                        <p:tav fmla="" tm="0">
                                          <p:val>
                                            <p:strVal val="0"/>
                                          </p:val>
                                        </p:tav>
                                        <p:tav fmla="" tm="100000">
                                          <p:val>
                                            <p:strVal val="#ppt_w"/>
                                          </p:val>
                                        </p:tav>
                                      </p:tavLst>
                                    </p:anim>
                                    <p:anim calcmode="lin" valueType="num">
                                      <p:cBhvr additive="base">
                                        <p:cTn dur="1000"/>
                                        <p:tgtEl>
                                          <p:spTgt spid="1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6"/>
                                        </p:tgtEl>
                                        <p:attrNameLst>
                                          <p:attrName>style.visibility</p:attrName>
                                        </p:attrNameLst>
                                      </p:cBhvr>
                                      <p:to>
                                        <p:strVal val="visible"/>
                                      </p:to>
                                    </p:set>
                                    <p:anim calcmode="lin" valueType="num">
                                      <p:cBhvr additive="base">
                                        <p:cTn dur="1000"/>
                                        <p:tgtEl>
                                          <p:spTgt spid="1486"/>
                                        </p:tgtEl>
                                        <p:attrNameLst>
                                          <p:attrName>ppt_w</p:attrName>
                                        </p:attrNameLst>
                                      </p:cBhvr>
                                      <p:tavLst>
                                        <p:tav fmla="" tm="0">
                                          <p:val>
                                            <p:strVal val="0"/>
                                          </p:val>
                                        </p:tav>
                                        <p:tav fmla="" tm="100000">
                                          <p:val>
                                            <p:strVal val="#ppt_w"/>
                                          </p:val>
                                        </p:tav>
                                      </p:tavLst>
                                    </p:anim>
                                    <p:anim calcmode="lin" valueType="num">
                                      <p:cBhvr additive="base">
                                        <p:cTn dur="1000"/>
                                        <p:tgtEl>
                                          <p:spTgt spid="1486"/>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Explore Page</a:t>
            </a:r>
            <a:endParaRPr/>
          </a:p>
        </p:txBody>
      </p:sp>
      <p:sp>
        <p:nvSpPr>
          <p:cNvPr id="1495" name="Google Shape;1495;p36"/>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1496" name="Google Shape;1496;p36"/>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cxnSp>
        <p:nvCxnSpPr>
          <p:cNvPr id="1497" name="Google Shape;1497;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498" name="Google Shape;1498;p36"/>
          <p:cNvSpPr/>
          <p:nvPr/>
        </p:nvSpPr>
        <p:spPr>
          <a:xfrm>
            <a:off x="945862" y="1251150"/>
            <a:ext cx="7252306" cy="3895672"/>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9" name="Google Shape;1499;p36"/>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500" name="Google Shape;1500;p36"/>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pic>
        <p:nvPicPr>
          <p:cNvPr id="1501" name="Google Shape;1501;p36"/>
          <p:cNvPicPr preferRelativeResize="0"/>
          <p:nvPr/>
        </p:nvPicPr>
        <p:blipFill>
          <a:blip r:embed="rId3">
            <a:alphaModFix/>
          </a:blip>
          <a:stretch>
            <a:fillRect/>
          </a:stretch>
        </p:blipFill>
        <p:spPr>
          <a:xfrm>
            <a:off x="1207075" y="1467575"/>
            <a:ext cx="6729876" cy="2809974"/>
          </a:xfrm>
          <a:prstGeom prst="rect">
            <a:avLst/>
          </a:prstGeom>
          <a:noFill/>
          <a:ln>
            <a:noFill/>
          </a:ln>
        </p:spPr>
      </p:pic>
      <p:sp>
        <p:nvSpPr>
          <p:cNvPr id="1502" name="Google Shape;1502;p36"/>
          <p:cNvSpPr txBox="1"/>
          <p:nvPr/>
        </p:nvSpPr>
        <p:spPr>
          <a:xfrm>
            <a:off x="0" y="2589750"/>
            <a:ext cx="1064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Club Logos</a:t>
            </a:r>
            <a:endParaRPr>
              <a:solidFill>
                <a:srgbClr val="FFFFFF"/>
              </a:solidFill>
              <a:latin typeface="Roboto Light"/>
              <a:ea typeface="Roboto Light"/>
              <a:cs typeface="Roboto Light"/>
              <a:sym typeface="Roboto Light"/>
            </a:endParaRPr>
          </a:p>
        </p:txBody>
      </p:sp>
      <p:sp>
        <p:nvSpPr>
          <p:cNvPr id="1503" name="Google Shape;1503;p36"/>
          <p:cNvSpPr txBox="1"/>
          <p:nvPr/>
        </p:nvSpPr>
        <p:spPr>
          <a:xfrm>
            <a:off x="0" y="3830250"/>
            <a:ext cx="1064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Link to Club’s Page</a:t>
            </a:r>
            <a:endParaRPr>
              <a:solidFill>
                <a:srgbClr val="FFFFFF"/>
              </a:solidFill>
              <a:latin typeface="Roboto Light"/>
              <a:ea typeface="Roboto Light"/>
              <a:cs typeface="Roboto Light"/>
              <a:sym typeface="Roboto Light"/>
            </a:endParaRPr>
          </a:p>
        </p:txBody>
      </p:sp>
      <p:sp>
        <p:nvSpPr>
          <p:cNvPr id="1504" name="Google Shape;1504;p36"/>
          <p:cNvSpPr/>
          <p:nvPr/>
        </p:nvSpPr>
        <p:spPr>
          <a:xfrm rot="-10274788">
            <a:off x="418536" y="3080785"/>
            <a:ext cx="2483831" cy="236411"/>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6"/>
          <p:cNvSpPr/>
          <p:nvPr/>
        </p:nvSpPr>
        <p:spPr>
          <a:xfrm rot="-10796314">
            <a:off x="945850" y="4040700"/>
            <a:ext cx="839400" cy="2364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6"/>
          <p:cNvSpPr/>
          <p:nvPr/>
        </p:nvSpPr>
        <p:spPr>
          <a:xfrm rot="2736">
            <a:off x="5182551" y="2232875"/>
            <a:ext cx="3015601" cy="2364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6"/>
          <p:cNvSpPr txBox="1"/>
          <p:nvPr/>
        </p:nvSpPr>
        <p:spPr>
          <a:xfrm>
            <a:off x="8079925" y="1939475"/>
            <a:ext cx="1064100" cy="82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lt1"/>
                </a:solidFill>
                <a:latin typeface="Roboto Black"/>
                <a:ea typeface="Roboto Black"/>
                <a:cs typeface="Roboto Black"/>
                <a:sym typeface="Roboto Black"/>
              </a:rPr>
              <a:t>Option to search for clubs by name</a:t>
            </a:r>
            <a:endParaRPr>
              <a:solidFill>
                <a:srgbClr val="FFFFFF"/>
              </a:solidFill>
              <a:latin typeface="Roboto Light"/>
              <a:ea typeface="Roboto Light"/>
              <a:cs typeface="Roboto Light"/>
              <a:sym typeface="Roboto Light"/>
            </a:endParaRPr>
          </a:p>
        </p:txBody>
      </p:sp>
      <p:sp>
        <p:nvSpPr>
          <p:cNvPr id="1508" name="Google Shape;1508;p36"/>
          <p:cNvSpPr txBox="1"/>
          <p:nvPr/>
        </p:nvSpPr>
        <p:spPr>
          <a:xfrm>
            <a:off x="8079925" y="4277550"/>
            <a:ext cx="10641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Works even if not logged in!</a:t>
            </a:r>
            <a:endParaRPr>
              <a:solidFill>
                <a:srgbClr val="FFFFFF"/>
              </a:solidFill>
              <a:latin typeface="Roboto Light"/>
              <a:ea typeface="Roboto Light"/>
              <a:cs typeface="Roboto Light"/>
              <a:sym typeface="Roboto Light"/>
            </a:endParaRPr>
          </a:p>
        </p:txBody>
      </p:sp>
      <p:sp>
        <p:nvSpPr>
          <p:cNvPr id="1509" name="Google Shape;1509;p36"/>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pic>
        <p:nvPicPr>
          <p:cNvPr id="1514" name="Google Shape;1514;p37"/>
          <p:cNvPicPr preferRelativeResize="0"/>
          <p:nvPr/>
        </p:nvPicPr>
        <p:blipFill>
          <a:blip r:embed="rId3">
            <a:alphaModFix/>
          </a:blip>
          <a:stretch>
            <a:fillRect/>
          </a:stretch>
        </p:blipFill>
        <p:spPr>
          <a:xfrm>
            <a:off x="0" y="1758322"/>
            <a:ext cx="9143998" cy="1626854"/>
          </a:xfrm>
          <a:prstGeom prst="rect">
            <a:avLst/>
          </a:prstGeom>
          <a:noFill/>
          <a:ln>
            <a:noFill/>
          </a:ln>
        </p:spPr>
      </p:pic>
      <p:sp>
        <p:nvSpPr>
          <p:cNvPr id="1515" name="Google Shape;1515;p37"/>
          <p:cNvSpPr txBox="1"/>
          <p:nvPr/>
        </p:nvSpPr>
        <p:spPr>
          <a:xfrm>
            <a:off x="444700" y="355075"/>
            <a:ext cx="16491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called from route or the view</a:t>
            </a:r>
            <a:endParaRPr b="1">
              <a:solidFill>
                <a:srgbClr val="FFFFFF"/>
              </a:solidFill>
              <a:latin typeface="Roboto"/>
              <a:ea typeface="Roboto"/>
              <a:cs typeface="Roboto"/>
              <a:sym typeface="Roboto"/>
            </a:endParaRPr>
          </a:p>
        </p:txBody>
      </p:sp>
      <p:sp>
        <p:nvSpPr>
          <p:cNvPr id="1516" name="Google Shape;1516;p37"/>
          <p:cNvSpPr/>
          <p:nvPr/>
        </p:nvSpPr>
        <p:spPr>
          <a:xfrm rot="-5400000">
            <a:off x="502775" y="1225387"/>
            <a:ext cx="8367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txBox="1"/>
          <p:nvPr/>
        </p:nvSpPr>
        <p:spPr>
          <a:xfrm>
            <a:off x="4471375" y="727675"/>
            <a:ext cx="21678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params based on input to the search bar</a:t>
            </a:r>
            <a:endParaRPr b="1">
              <a:solidFill>
                <a:srgbClr val="FFFFFF"/>
              </a:solidFill>
              <a:latin typeface="Roboto"/>
              <a:ea typeface="Roboto"/>
              <a:cs typeface="Roboto"/>
              <a:sym typeface="Roboto"/>
            </a:endParaRPr>
          </a:p>
        </p:txBody>
      </p:sp>
      <p:sp>
        <p:nvSpPr>
          <p:cNvPr id="1518" name="Google Shape;1518;p37"/>
          <p:cNvSpPr txBox="1"/>
          <p:nvPr/>
        </p:nvSpPr>
        <p:spPr>
          <a:xfrm>
            <a:off x="1353200" y="3913525"/>
            <a:ext cx="2546400" cy="9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define @clubs based on search parameters, or as 500 random clubs</a:t>
            </a:r>
            <a:endParaRPr b="1">
              <a:solidFill>
                <a:srgbClr val="FFFFFF"/>
              </a:solidFill>
              <a:latin typeface="Roboto"/>
              <a:ea typeface="Roboto"/>
              <a:cs typeface="Roboto"/>
              <a:sym typeface="Roboto"/>
            </a:endParaRPr>
          </a:p>
        </p:txBody>
      </p:sp>
      <p:sp>
        <p:nvSpPr>
          <p:cNvPr id="1519" name="Google Shape;1519;p37"/>
          <p:cNvSpPr/>
          <p:nvPr/>
        </p:nvSpPr>
        <p:spPr>
          <a:xfrm rot="-2273580">
            <a:off x="3953828" y="1573777"/>
            <a:ext cx="836713" cy="236201"/>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rot="4298909">
            <a:off x="1184859" y="3263757"/>
            <a:ext cx="1042414" cy="236033"/>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txBox="1"/>
          <p:nvPr/>
        </p:nvSpPr>
        <p:spPr>
          <a:xfrm>
            <a:off x="4304875" y="4457300"/>
            <a:ext cx="48390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Controller code for Explore</a:t>
            </a:r>
            <a:endParaRPr b="1" sz="3000">
              <a:solidFill>
                <a:srgbClr val="FFFFFF"/>
              </a:solidFill>
              <a:latin typeface="Roboto"/>
              <a:ea typeface="Roboto"/>
              <a:cs typeface="Roboto"/>
              <a:sym typeface="Roboto"/>
            </a:endParaRPr>
          </a:p>
        </p:txBody>
      </p:sp>
      <p:sp>
        <p:nvSpPr>
          <p:cNvPr id="1522" name="Google Shape;1522;p37"/>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pic>
        <p:nvPicPr>
          <p:cNvPr id="1527" name="Google Shape;1527;p38"/>
          <p:cNvPicPr preferRelativeResize="0"/>
          <p:nvPr/>
        </p:nvPicPr>
        <p:blipFill>
          <a:blip r:embed="rId3">
            <a:alphaModFix/>
          </a:blip>
          <a:stretch>
            <a:fillRect/>
          </a:stretch>
        </p:blipFill>
        <p:spPr>
          <a:xfrm>
            <a:off x="0" y="1232397"/>
            <a:ext cx="9143999" cy="2678716"/>
          </a:xfrm>
          <a:prstGeom prst="rect">
            <a:avLst/>
          </a:prstGeom>
          <a:noFill/>
          <a:ln>
            <a:noFill/>
          </a:ln>
        </p:spPr>
      </p:pic>
      <p:sp>
        <p:nvSpPr>
          <p:cNvPr id="1528" name="Google Shape;1528;p38"/>
          <p:cNvSpPr txBox="1"/>
          <p:nvPr/>
        </p:nvSpPr>
        <p:spPr>
          <a:xfrm>
            <a:off x="2110475" y="34614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Black"/>
                <a:ea typeface="Roboto Black"/>
                <a:cs typeface="Roboto Black"/>
                <a:sym typeface="Roboto Black"/>
              </a:rPr>
              <a:t>Link to Club Profile</a:t>
            </a:r>
            <a:endParaRPr>
              <a:latin typeface="Roboto Light"/>
              <a:ea typeface="Roboto Light"/>
              <a:cs typeface="Roboto Light"/>
              <a:sym typeface="Roboto Light"/>
            </a:endParaRPr>
          </a:p>
        </p:txBody>
      </p:sp>
      <p:sp>
        <p:nvSpPr>
          <p:cNvPr id="1529" name="Google Shape;1529;p38"/>
          <p:cNvSpPr/>
          <p:nvPr/>
        </p:nvSpPr>
        <p:spPr>
          <a:xfrm rot="-1007453">
            <a:off x="2828354" y="1308468"/>
            <a:ext cx="1077958" cy="236315"/>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txBox="1"/>
          <p:nvPr/>
        </p:nvSpPr>
        <p:spPr>
          <a:xfrm>
            <a:off x="3747300" y="8613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Consistent Styling</a:t>
            </a:r>
            <a:endParaRPr>
              <a:solidFill>
                <a:srgbClr val="FFFFFF"/>
              </a:solidFill>
              <a:latin typeface="Roboto Light"/>
              <a:ea typeface="Roboto Light"/>
              <a:cs typeface="Roboto Light"/>
              <a:sym typeface="Roboto Light"/>
            </a:endParaRPr>
          </a:p>
        </p:txBody>
      </p:sp>
      <p:sp>
        <p:nvSpPr>
          <p:cNvPr id="1531" name="Google Shape;1531;p38"/>
          <p:cNvSpPr txBox="1"/>
          <p:nvPr/>
        </p:nvSpPr>
        <p:spPr>
          <a:xfrm>
            <a:off x="7373650" y="13318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Black"/>
                <a:ea typeface="Roboto Black"/>
                <a:cs typeface="Roboto Black"/>
                <a:sym typeface="Roboto Black"/>
              </a:rPr>
              <a:t>Use Club’s Image</a:t>
            </a:r>
            <a:endParaRPr>
              <a:latin typeface="Roboto Light"/>
              <a:ea typeface="Roboto Light"/>
              <a:cs typeface="Roboto Light"/>
              <a:sym typeface="Roboto Light"/>
            </a:endParaRPr>
          </a:p>
        </p:txBody>
      </p:sp>
      <p:sp>
        <p:nvSpPr>
          <p:cNvPr id="1532" name="Google Shape;1532;p38"/>
          <p:cNvSpPr/>
          <p:nvPr/>
        </p:nvSpPr>
        <p:spPr>
          <a:xfrm rot="-365771">
            <a:off x="4808912" y="1538807"/>
            <a:ext cx="2559373" cy="236248"/>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rot="5400000">
            <a:off x="2748875" y="3157150"/>
            <a:ext cx="3726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txBox="1"/>
          <p:nvPr/>
        </p:nvSpPr>
        <p:spPr>
          <a:xfrm>
            <a:off x="181825" y="161125"/>
            <a:ext cx="24738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@clubs from the controller</a:t>
            </a:r>
            <a:endParaRPr b="1">
              <a:solidFill>
                <a:srgbClr val="FFFFFF"/>
              </a:solidFill>
              <a:latin typeface="Roboto"/>
              <a:ea typeface="Roboto"/>
              <a:cs typeface="Roboto"/>
              <a:sym typeface="Roboto"/>
            </a:endParaRPr>
          </a:p>
        </p:txBody>
      </p:sp>
      <p:sp>
        <p:nvSpPr>
          <p:cNvPr id="1535" name="Google Shape;1535;p38"/>
          <p:cNvSpPr/>
          <p:nvPr/>
        </p:nvSpPr>
        <p:spPr>
          <a:xfrm rot="-5400000">
            <a:off x="181300" y="789062"/>
            <a:ext cx="8367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txBox="1"/>
          <p:nvPr/>
        </p:nvSpPr>
        <p:spPr>
          <a:xfrm>
            <a:off x="3368425" y="4414500"/>
            <a:ext cx="57267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ERB code for Explore page view</a:t>
            </a:r>
            <a:endParaRPr b="1" sz="3000">
              <a:solidFill>
                <a:srgbClr val="FFFFFF"/>
              </a:solidFill>
              <a:latin typeface="Roboto"/>
              <a:ea typeface="Roboto"/>
              <a:cs typeface="Roboto"/>
              <a:sym typeface="Roboto"/>
            </a:endParaRPr>
          </a:p>
        </p:txBody>
      </p:sp>
      <p:sp>
        <p:nvSpPr>
          <p:cNvPr id="1537" name="Google Shape;1537;p38"/>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2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Overview</a:t>
            </a:r>
            <a:endParaRPr/>
          </a:p>
        </p:txBody>
      </p:sp>
      <p:sp>
        <p:nvSpPr>
          <p:cNvPr id="1140" name="Google Shape;1140;p21"/>
          <p:cNvSpPr txBox="1"/>
          <p:nvPr>
            <p:ph idx="1" type="subTitle"/>
          </p:nvPr>
        </p:nvSpPr>
        <p:spPr>
          <a:xfrm>
            <a:off x="786050" y="4220000"/>
            <a:ext cx="18894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 diagram showing the state and condition of the application during run</a:t>
            </a:r>
            <a:endParaRPr sz="1200"/>
          </a:p>
        </p:txBody>
      </p:sp>
      <p:sp>
        <p:nvSpPr>
          <p:cNvPr id="1141" name="Google Shape;1141;p21"/>
          <p:cNvSpPr txBox="1"/>
          <p:nvPr>
            <p:ph idx="2" type="title"/>
          </p:nvPr>
        </p:nvSpPr>
        <p:spPr>
          <a:xfrm>
            <a:off x="2173100" y="40370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04</a:t>
            </a:r>
            <a:endParaRPr>
              <a:solidFill>
                <a:srgbClr val="48FFD5"/>
              </a:solidFill>
            </a:endParaRPr>
          </a:p>
        </p:txBody>
      </p:sp>
      <p:sp>
        <p:nvSpPr>
          <p:cNvPr id="1142" name="Google Shape;1142;p21"/>
          <p:cNvSpPr txBox="1"/>
          <p:nvPr>
            <p:ph idx="3" type="subTitle"/>
          </p:nvPr>
        </p:nvSpPr>
        <p:spPr>
          <a:xfrm>
            <a:off x="6402850" y="1654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A more in-depth look into our routing</a:t>
            </a:r>
            <a:endParaRPr sz="1200">
              <a:solidFill>
                <a:srgbClr val="48FFD5"/>
              </a:solidFill>
            </a:endParaRPr>
          </a:p>
        </p:txBody>
      </p:sp>
      <p:sp>
        <p:nvSpPr>
          <p:cNvPr id="1143" name="Google Shape;1143;p21"/>
          <p:cNvSpPr txBox="1"/>
          <p:nvPr>
            <p:ph idx="4" type="title"/>
          </p:nvPr>
        </p:nvSpPr>
        <p:spPr>
          <a:xfrm>
            <a:off x="5158750" y="14062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05</a:t>
            </a:r>
            <a:endParaRPr>
              <a:solidFill>
                <a:srgbClr val="48FFD5"/>
              </a:solidFill>
            </a:endParaRPr>
          </a:p>
        </p:txBody>
      </p:sp>
      <p:sp>
        <p:nvSpPr>
          <p:cNvPr id="1144" name="Google Shape;1144;p21"/>
          <p:cNvSpPr txBox="1"/>
          <p:nvPr>
            <p:ph idx="5" type="subTitle"/>
          </p:nvPr>
        </p:nvSpPr>
        <p:spPr>
          <a:xfrm>
            <a:off x="6345200" y="3425975"/>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A look into our app</a:t>
            </a:r>
            <a:endParaRPr sz="1200">
              <a:solidFill>
                <a:srgbClr val="48FFD5"/>
              </a:solidFill>
            </a:endParaRPr>
          </a:p>
        </p:txBody>
      </p:sp>
      <p:sp>
        <p:nvSpPr>
          <p:cNvPr id="1145" name="Google Shape;1145;p21"/>
          <p:cNvSpPr txBox="1"/>
          <p:nvPr>
            <p:ph idx="6" type="title"/>
          </p:nvPr>
        </p:nvSpPr>
        <p:spPr>
          <a:xfrm>
            <a:off x="5101100" y="31852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07</a:t>
            </a:r>
            <a:endParaRPr>
              <a:solidFill>
                <a:srgbClr val="48FFD5"/>
              </a:solidFill>
            </a:endParaRPr>
          </a:p>
        </p:txBody>
      </p:sp>
      <p:sp>
        <p:nvSpPr>
          <p:cNvPr id="1146" name="Google Shape;1146;p21"/>
          <p:cNvSpPr txBox="1"/>
          <p:nvPr>
            <p:ph idx="7" type="subTitle"/>
          </p:nvPr>
        </p:nvSpPr>
        <p:spPr>
          <a:xfrm>
            <a:off x="725750" y="16647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A quick overview</a:t>
            </a:r>
            <a:endParaRPr sz="1200">
              <a:solidFill>
                <a:srgbClr val="48FFD5"/>
              </a:solidFill>
            </a:endParaRPr>
          </a:p>
        </p:txBody>
      </p:sp>
      <p:sp>
        <p:nvSpPr>
          <p:cNvPr id="1147" name="Google Shape;1147;p21"/>
          <p:cNvSpPr txBox="1"/>
          <p:nvPr>
            <p:ph idx="8" type="title"/>
          </p:nvPr>
        </p:nvSpPr>
        <p:spPr>
          <a:xfrm>
            <a:off x="2827575" y="14440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148" name="Google Shape;1148;p21"/>
          <p:cNvSpPr txBox="1"/>
          <p:nvPr>
            <p:ph idx="9" type="subTitle"/>
          </p:nvPr>
        </p:nvSpPr>
        <p:spPr>
          <a:xfrm>
            <a:off x="725750" y="25894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 look into our databases </a:t>
            </a:r>
            <a:endParaRPr sz="1200"/>
          </a:p>
          <a:p>
            <a:pPr indent="0" lvl="0" marL="0" rtl="0" algn="r">
              <a:spcBef>
                <a:spcPts val="0"/>
              </a:spcBef>
              <a:spcAft>
                <a:spcPts val="0"/>
              </a:spcAft>
              <a:buClr>
                <a:schemeClr val="dk1"/>
              </a:buClr>
              <a:buSzPts val="1100"/>
              <a:buFont typeface="Arial"/>
              <a:buNone/>
            </a:pPr>
            <a:r>
              <a:rPr lang="es" sz="1200"/>
              <a:t>and its relationships</a:t>
            </a:r>
            <a:endParaRPr sz="1200"/>
          </a:p>
          <a:p>
            <a:pPr indent="0" lvl="0" marL="0" rtl="0" algn="r">
              <a:spcBef>
                <a:spcPts val="0"/>
              </a:spcBef>
              <a:spcAft>
                <a:spcPts val="0"/>
              </a:spcAft>
              <a:buClr>
                <a:schemeClr val="dk1"/>
              </a:buClr>
              <a:buSzPts val="1100"/>
              <a:buFont typeface="Arial"/>
              <a:buNone/>
            </a:pPr>
            <a:r>
              <a:t/>
            </a:r>
            <a:endParaRPr sz="1200"/>
          </a:p>
        </p:txBody>
      </p:sp>
      <p:sp>
        <p:nvSpPr>
          <p:cNvPr id="1149" name="Google Shape;1149;p21"/>
          <p:cNvSpPr txBox="1"/>
          <p:nvPr>
            <p:ph idx="13" type="title"/>
          </p:nvPr>
        </p:nvSpPr>
        <p:spPr>
          <a:xfrm>
            <a:off x="2827575" y="23407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02</a:t>
            </a:r>
            <a:endParaRPr>
              <a:solidFill>
                <a:srgbClr val="48FFD5"/>
              </a:solidFill>
            </a:endParaRPr>
          </a:p>
        </p:txBody>
      </p:sp>
      <p:sp>
        <p:nvSpPr>
          <p:cNvPr id="1150" name="Google Shape;1150;p21"/>
          <p:cNvSpPr txBox="1"/>
          <p:nvPr>
            <p:ph idx="14" type="subTitle"/>
          </p:nvPr>
        </p:nvSpPr>
        <p:spPr>
          <a:xfrm>
            <a:off x="725750" y="34782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All of the tools that makes our application work</a:t>
            </a:r>
            <a:endParaRPr sz="1200">
              <a:solidFill>
                <a:srgbClr val="48FFD5"/>
              </a:solidFill>
            </a:endParaRPr>
          </a:p>
        </p:txBody>
      </p:sp>
      <p:sp>
        <p:nvSpPr>
          <p:cNvPr id="1151" name="Google Shape;1151;p21"/>
          <p:cNvSpPr txBox="1"/>
          <p:nvPr>
            <p:ph idx="15" type="title"/>
          </p:nvPr>
        </p:nvSpPr>
        <p:spPr>
          <a:xfrm>
            <a:off x="2827575" y="3237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03</a:t>
            </a:r>
            <a:endParaRPr>
              <a:solidFill>
                <a:srgbClr val="48FFD5"/>
              </a:solidFill>
            </a:endParaRPr>
          </a:p>
        </p:txBody>
      </p:sp>
      <p:sp>
        <p:nvSpPr>
          <p:cNvPr id="1152" name="Google Shape;1152;p21"/>
          <p:cNvSpPr txBox="1"/>
          <p:nvPr>
            <p:ph idx="16" type="ctrTitle"/>
          </p:nvPr>
        </p:nvSpPr>
        <p:spPr>
          <a:xfrm>
            <a:off x="643488" y="15935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500"/>
              <a:t>About the Project</a:t>
            </a:r>
            <a:endParaRPr sz="1500"/>
          </a:p>
        </p:txBody>
      </p:sp>
      <p:sp>
        <p:nvSpPr>
          <p:cNvPr id="1153" name="Google Shape;1153;p21"/>
          <p:cNvSpPr txBox="1"/>
          <p:nvPr>
            <p:ph idx="17" type="ctrTitle"/>
          </p:nvPr>
        </p:nvSpPr>
        <p:spPr>
          <a:xfrm>
            <a:off x="643488" y="2517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ER Diagram</a:t>
            </a:r>
            <a:endParaRPr sz="1500"/>
          </a:p>
        </p:txBody>
      </p:sp>
      <p:sp>
        <p:nvSpPr>
          <p:cNvPr id="1154" name="Google Shape;1154;p21"/>
          <p:cNvSpPr txBox="1"/>
          <p:nvPr>
            <p:ph idx="18" type="ctrTitle"/>
          </p:nvPr>
        </p:nvSpPr>
        <p:spPr>
          <a:xfrm>
            <a:off x="643488" y="34067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Frameworks</a:t>
            </a:r>
            <a:endParaRPr sz="1500"/>
          </a:p>
        </p:txBody>
      </p:sp>
      <p:sp>
        <p:nvSpPr>
          <p:cNvPr id="1155" name="Google Shape;1155;p21"/>
          <p:cNvSpPr txBox="1"/>
          <p:nvPr>
            <p:ph idx="19" type="ctrTitle"/>
          </p:nvPr>
        </p:nvSpPr>
        <p:spPr>
          <a:xfrm>
            <a:off x="643488" y="419243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State Diagram</a:t>
            </a:r>
            <a:endParaRPr sz="1500"/>
          </a:p>
        </p:txBody>
      </p:sp>
      <p:sp>
        <p:nvSpPr>
          <p:cNvPr id="1156" name="Google Shape;1156;p21"/>
          <p:cNvSpPr txBox="1"/>
          <p:nvPr>
            <p:ph idx="20" type="ctrTitle"/>
          </p:nvPr>
        </p:nvSpPr>
        <p:spPr>
          <a:xfrm>
            <a:off x="6416138" y="15832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Routing</a:t>
            </a:r>
            <a:endParaRPr sz="1500"/>
          </a:p>
        </p:txBody>
      </p:sp>
      <p:sp>
        <p:nvSpPr>
          <p:cNvPr id="1157" name="Google Shape;1157;p21"/>
          <p:cNvSpPr txBox="1"/>
          <p:nvPr>
            <p:ph idx="21" type="ctrTitle"/>
          </p:nvPr>
        </p:nvSpPr>
        <p:spPr>
          <a:xfrm>
            <a:off x="6358488" y="3354425"/>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Demo</a:t>
            </a:r>
            <a:endParaRPr sz="1500"/>
          </a:p>
        </p:txBody>
      </p:sp>
      <p:sp>
        <p:nvSpPr>
          <p:cNvPr id="1158" name="Google Shape;1158;p21"/>
          <p:cNvSpPr/>
          <p:nvPr/>
        </p:nvSpPr>
        <p:spPr>
          <a:xfrm>
            <a:off x="3597855" y="33779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21"/>
          <p:cNvGrpSpPr/>
          <p:nvPr/>
        </p:nvGrpSpPr>
        <p:grpSpPr>
          <a:xfrm>
            <a:off x="3597856" y="1558663"/>
            <a:ext cx="428915" cy="426116"/>
            <a:chOff x="6226275" y="3911538"/>
            <a:chExt cx="900325" cy="894450"/>
          </a:xfrm>
        </p:grpSpPr>
        <p:sp>
          <p:nvSpPr>
            <p:cNvPr id="1160" name="Google Shape;1160;p21"/>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1"/>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1"/>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1"/>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1"/>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1"/>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1"/>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1"/>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21"/>
          <p:cNvSpPr/>
          <p:nvPr/>
        </p:nvSpPr>
        <p:spPr>
          <a:xfrm>
            <a:off x="3597844" y="24655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21"/>
          <p:cNvGrpSpPr/>
          <p:nvPr/>
        </p:nvGrpSpPr>
        <p:grpSpPr>
          <a:xfrm>
            <a:off x="5101107" y="1529764"/>
            <a:ext cx="432964" cy="431586"/>
            <a:chOff x="5812000" y="2553488"/>
            <a:chExt cx="769850" cy="767400"/>
          </a:xfrm>
        </p:grpSpPr>
        <p:sp>
          <p:nvSpPr>
            <p:cNvPr id="1170" name="Google Shape;1170;p21"/>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1"/>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1"/>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1"/>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1"/>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6" name="Google Shape;1176;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177" name="Google Shape;1177;p21"/>
          <p:cNvSpPr/>
          <p:nvPr/>
        </p:nvSpPr>
        <p:spPr>
          <a:xfrm>
            <a:off x="5101100" y="33950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grpSp>
        <p:nvGrpSpPr>
          <p:cNvPr id="1178" name="Google Shape;1178;p21"/>
          <p:cNvGrpSpPr/>
          <p:nvPr/>
        </p:nvGrpSpPr>
        <p:grpSpPr>
          <a:xfrm>
            <a:off x="3552591" y="4134218"/>
            <a:ext cx="451874" cy="521657"/>
            <a:chOff x="-4572700" y="2764950"/>
            <a:chExt cx="293025" cy="293000"/>
          </a:xfrm>
        </p:grpSpPr>
        <p:sp>
          <p:nvSpPr>
            <p:cNvPr id="1179" name="Google Shape;1179;p21"/>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1"/>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1"/>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1"/>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1"/>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21"/>
          <p:cNvSpPr txBox="1"/>
          <p:nvPr>
            <p:ph idx="5" type="subTitle"/>
          </p:nvPr>
        </p:nvSpPr>
        <p:spPr>
          <a:xfrm>
            <a:off x="6353925" y="25047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It works!</a:t>
            </a:r>
            <a:endParaRPr sz="1200">
              <a:solidFill>
                <a:srgbClr val="48FFD5"/>
              </a:solidFill>
            </a:endParaRPr>
          </a:p>
        </p:txBody>
      </p:sp>
      <p:sp>
        <p:nvSpPr>
          <p:cNvPr id="1185" name="Google Shape;1185;p21"/>
          <p:cNvSpPr txBox="1"/>
          <p:nvPr>
            <p:ph idx="6" type="title"/>
          </p:nvPr>
        </p:nvSpPr>
        <p:spPr>
          <a:xfrm>
            <a:off x="5109825" y="22640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06</a:t>
            </a:r>
            <a:endParaRPr>
              <a:solidFill>
                <a:srgbClr val="48FFD5"/>
              </a:solidFill>
            </a:endParaRPr>
          </a:p>
        </p:txBody>
      </p:sp>
      <p:sp>
        <p:nvSpPr>
          <p:cNvPr id="1186" name="Google Shape;1186;p21"/>
          <p:cNvSpPr txBox="1"/>
          <p:nvPr>
            <p:ph idx="21" type="ctrTitle"/>
          </p:nvPr>
        </p:nvSpPr>
        <p:spPr>
          <a:xfrm>
            <a:off x="6367213" y="24332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Testing</a:t>
            </a:r>
            <a:endParaRPr sz="1500"/>
          </a:p>
        </p:txBody>
      </p:sp>
      <p:grpSp>
        <p:nvGrpSpPr>
          <p:cNvPr id="1187" name="Google Shape;1187;p21"/>
          <p:cNvGrpSpPr/>
          <p:nvPr/>
        </p:nvGrpSpPr>
        <p:grpSpPr>
          <a:xfrm>
            <a:off x="5101110" y="2363303"/>
            <a:ext cx="493602" cy="422059"/>
            <a:chOff x="6790450" y="3119050"/>
            <a:chExt cx="262750" cy="260675"/>
          </a:xfrm>
        </p:grpSpPr>
        <p:sp>
          <p:nvSpPr>
            <p:cNvPr id="1188" name="Google Shape;1188;p21"/>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1"/>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21"/>
          <p:cNvSpPr txBox="1"/>
          <p:nvPr>
            <p:ph idx="5" type="subTitle"/>
          </p:nvPr>
        </p:nvSpPr>
        <p:spPr>
          <a:xfrm>
            <a:off x="6354175" y="4264175"/>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Where to go from here</a:t>
            </a:r>
            <a:endParaRPr sz="1200">
              <a:solidFill>
                <a:srgbClr val="48FFD5"/>
              </a:solidFill>
            </a:endParaRPr>
          </a:p>
        </p:txBody>
      </p:sp>
      <p:sp>
        <p:nvSpPr>
          <p:cNvPr id="1191" name="Google Shape;1191;p21"/>
          <p:cNvSpPr txBox="1"/>
          <p:nvPr>
            <p:ph idx="6" type="title"/>
          </p:nvPr>
        </p:nvSpPr>
        <p:spPr>
          <a:xfrm>
            <a:off x="5110075" y="40234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08</a:t>
            </a:r>
            <a:endParaRPr>
              <a:solidFill>
                <a:srgbClr val="48FFD5"/>
              </a:solidFill>
            </a:endParaRPr>
          </a:p>
        </p:txBody>
      </p:sp>
      <p:sp>
        <p:nvSpPr>
          <p:cNvPr id="1192" name="Google Shape;1192;p21"/>
          <p:cNvSpPr txBox="1"/>
          <p:nvPr>
            <p:ph idx="21" type="ctrTitle"/>
          </p:nvPr>
        </p:nvSpPr>
        <p:spPr>
          <a:xfrm>
            <a:off x="6367463" y="4192625"/>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Impact</a:t>
            </a:r>
            <a:endParaRPr sz="1500"/>
          </a:p>
        </p:txBody>
      </p:sp>
      <p:grpSp>
        <p:nvGrpSpPr>
          <p:cNvPr id="1193" name="Google Shape;1193;p21"/>
          <p:cNvGrpSpPr/>
          <p:nvPr/>
        </p:nvGrpSpPr>
        <p:grpSpPr>
          <a:xfrm>
            <a:off x="5101099" y="4182650"/>
            <a:ext cx="511567" cy="383391"/>
            <a:chOff x="889275" y="861850"/>
            <a:chExt cx="487950" cy="424575"/>
          </a:xfrm>
        </p:grpSpPr>
        <p:sp>
          <p:nvSpPr>
            <p:cNvPr id="1194" name="Google Shape;1194;p21"/>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21"/>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6" name="Google Shape;1196;p21"/>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7" name="Google Shape;1197;p21"/>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541" name="Shape 1541"/>
        <p:cNvGrpSpPr/>
        <p:nvPr/>
      </p:nvGrpSpPr>
      <p:grpSpPr>
        <a:xfrm>
          <a:off x="0" y="0"/>
          <a:ext cx="0" cy="0"/>
          <a:chOff x="0" y="0"/>
          <a:chExt cx="0" cy="0"/>
        </a:xfrm>
      </p:grpSpPr>
      <p:sp>
        <p:nvSpPr>
          <p:cNvPr id="1542" name="Google Shape;1542;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SWIPE AND MATCHES</a:t>
            </a:r>
            <a:r>
              <a:rPr lang="es"/>
              <a:t> ROUTES</a:t>
            </a:r>
            <a:endParaRPr>
              <a:solidFill>
                <a:srgbClr val="FFFFFF"/>
              </a:solidFill>
            </a:endParaRPr>
          </a:p>
        </p:txBody>
      </p:sp>
      <p:sp>
        <p:nvSpPr>
          <p:cNvPr id="1543" name="Google Shape;1543;p39"/>
          <p:cNvSpPr/>
          <p:nvPr/>
        </p:nvSpPr>
        <p:spPr>
          <a:xfrm>
            <a:off x="363825" y="1520125"/>
            <a:ext cx="1562100" cy="1562100"/>
          </a:xfrm>
          <a:prstGeom prst="ellipse">
            <a:avLst/>
          </a:prstGeom>
          <a:solidFill>
            <a:srgbClr val="48FFD5"/>
          </a:solidFill>
          <a:ln>
            <a:noFill/>
          </a:ln>
          <a:effectLst>
            <a:reflection blurRad="0" dir="5400000" dist="133350" endA="0" endPos="30000" fadeDir="5400012" kx="0" rotWithShape="0" algn="bl" stA="5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3536200" y="1460500"/>
            <a:ext cx="2009700" cy="2009700"/>
          </a:xfrm>
          <a:prstGeom prst="ellipse">
            <a:avLst/>
          </a:prstGeom>
          <a:solidFill>
            <a:srgbClr val="48FFD5"/>
          </a:solidFill>
          <a:ln>
            <a:noFill/>
          </a:ln>
          <a:effectLst>
            <a:reflection blurRad="0" dir="5400000" dist="133350" endA="0" endPos="30000" fadeDir="5400012" kx="0" rotWithShape="0" algn="bl" stA="3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7108850" y="1666850"/>
            <a:ext cx="1419300" cy="1419300"/>
          </a:xfrm>
          <a:prstGeom prst="ellipse">
            <a:avLst/>
          </a:prstGeom>
          <a:solidFill>
            <a:srgbClr val="48FFD5"/>
          </a:solidFill>
          <a:ln>
            <a:noFill/>
          </a:ln>
          <a:effectLst>
            <a:reflection blurRad="0" dir="5400000" dist="133350" endA="0" endPos="30000" fadeDir="5400012" kx="0" rotWithShape="0" algn="bl" stA="6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6" name="Google Shape;1546;p39"/>
          <p:cNvCxnSpPr/>
          <p:nvPr/>
        </p:nvCxnSpPr>
        <p:spPr>
          <a:xfrm flipH="1">
            <a:off x="-1255575" y="2224975"/>
            <a:ext cx="1886100" cy="714300"/>
          </a:xfrm>
          <a:prstGeom prst="straightConnector1">
            <a:avLst/>
          </a:prstGeom>
          <a:noFill/>
          <a:ln cap="flat" cmpd="sng" w="28575">
            <a:solidFill>
              <a:srgbClr val="48FFD5"/>
            </a:solidFill>
            <a:prstDash val="solid"/>
            <a:round/>
            <a:headEnd len="med" w="med" type="none"/>
            <a:tailEnd len="med" w="med" type="none"/>
          </a:ln>
        </p:spPr>
      </p:cxnSp>
      <p:cxnSp>
        <p:nvCxnSpPr>
          <p:cNvPr id="1547" name="Google Shape;1547;p39"/>
          <p:cNvCxnSpPr/>
          <p:nvPr/>
        </p:nvCxnSpPr>
        <p:spPr>
          <a:xfrm flipH="1">
            <a:off x="8063625" y="1315025"/>
            <a:ext cx="1084500" cy="408300"/>
          </a:xfrm>
          <a:prstGeom prst="straightConnector1">
            <a:avLst/>
          </a:prstGeom>
          <a:noFill/>
          <a:ln cap="flat" cmpd="sng" w="28575">
            <a:solidFill>
              <a:srgbClr val="48FFD5"/>
            </a:solidFill>
            <a:prstDash val="solid"/>
            <a:round/>
            <a:headEnd len="med" w="med" type="none"/>
            <a:tailEnd len="med" w="med" type="none"/>
          </a:ln>
        </p:spPr>
      </p:cxnSp>
      <p:sp>
        <p:nvSpPr>
          <p:cNvPr id="1548" name="Google Shape;1548;p39"/>
          <p:cNvSpPr txBox="1"/>
          <p:nvPr>
            <p:ph idx="4294967295" type="ctrTitle"/>
          </p:nvPr>
        </p:nvSpPr>
        <p:spPr>
          <a:xfrm>
            <a:off x="3503056" y="262366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CLUB MATCHES MODEL</a:t>
            </a:r>
            <a:endParaRPr sz="1400">
              <a:solidFill>
                <a:srgbClr val="0E2A47"/>
              </a:solidFill>
            </a:endParaRPr>
          </a:p>
        </p:txBody>
      </p:sp>
      <p:sp>
        <p:nvSpPr>
          <p:cNvPr id="1549" name="Google Shape;1549;p39"/>
          <p:cNvSpPr txBox="1"/>
          <p:nvPr>
            <p:ph idx="4294967295" type="ctrTitle"/>
          </p:nvPr>
        </p:nvSpPr>
        <p:spPr>
          <a:xfrm>
            <a:off x="6780506" y="232406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MATCHED/</a:t>
            </a:r>
            <a:endParaRPr sz="1400">
              <a:solidFill>
                <a:srgbClr val="0E2A47"/>
              </a:solidFill>
            </a:endParaRPr>
          </a:p>
          <a:p>
            <a:pPr indent="0" lvl="0" marL="0" rtl="0" algn="ctr">
              <a:spcBef>
                <a:spcPts val="0"/>
              </a:spcBef>
              <a:spcAft>
                <a:spcPts val="0"/>
              </a:spcAft>
              <a:buNone/>
            </a:pPr>
            <a:r>
              <a:rPr lang="es" sz="1400">
                <a:solidFill>
                  <a:srgbClr val="0E2A47"/>
                </a:solidFill>
              </a:rPr>
              <a:t>REJECTIONS</a:t>
            </a:r>
            <a:endParaRPr sz="1400">
              <a:solidFill>
                <a:srgbClr val="0E2A47"/>
              </a:solidFill>
            </a:endParaRPr>
          </a:p>
          <a:p>
            <a:pPr indent="0" lvl="0" marL="0" rtl="0" algn="ctr">
              <a:spcBef>
                <a:spcPts val="0"/>
              </a:spcBef>
              <a:spcAft>
                <a:spcPts val="0"/>
              </a:spcAft>
              <a:buNone/>
            </a:pPr>
            <a:r>
              <a:rPr lang="es" sz="1400">
                <a:solidFill>
                  <a:srgbClr val="0E2A47"/>
                </a:solidFill>
              </a:rPr>
              <a:t>PAGE</a:t>
            </a:r>
            <a:endParaRPr sz="1400">
              <a:solidFill>
                <a:srgbClr val="0E2A47"/>
              </a:solidFill>
            </a:endParaRPr>
          </a:p>
        </p:txBody>
      </p:sp>
      <p:sp>
        <p:nvSpPr>
          <p:cNvPr id="1550" name="Google Shape;1550;p39"/>
          <p:cNvSpPr txBox="1"/>
          <p:nvPr>
            <p:ph idx="4294967295" type="subTitle"/>
          </p:nvPr>
        </p:nvSpPr>
        <p:spPr>
          <a:xfrm rot="-1613">
            <a:off x="1975707" y="3223134"/>
            <a:ext cx="1278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POST</a:t>
            </a:r>
            <a:r>
              <a:rPr lang="es" sz="1300"/>
              <a:t> request to update model</a:t>
            </a:r>
            <a:endParaRPr sz="1300">
              <a:solidFill>
                <a:srgbClr val="FFFFFF"/>
              </a:solidFill>
            </a:endParaRPr>
          </a:p>
        </p:txBody>
      </p:sp>
      <p:sp>
        <p:nvSpPr>
          <p:cNvPr id="1551" name="Google Shape;1551;p39"/>
          <p:cNvSpPr txBox="1"/>
          <p:nvPr>
            <p:ph idx="4294967295" type="subTitle"/>
          </p:nvPr>
        </p:nvSpPr>
        <p:spPr>
          <a:xfrm rot="179834">
            <a:off x="5657570" y="1556239"/>
            <a:ext cx="1394207" cy="502594"/>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GET request to query from model</a:t>
            </a:r>
            <a:endParaRPr sz="1300">
              <a:solidFill>
                <a:srgbClr val="FFFFFF"/>
              </a:solidFill>
            </a:endParaRPr>
          </a:p>
        </p:txBody>
      </p:sp>
      <p:cxnSp>
        <p:nvCxnSpPr>
          <p:cNvPr id="1552" name="Google Shape;1552;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553" name="Google Shape;1553;p39"/>
          <p:cNvSpPr/>
          <p:nvPr/>
        </p:nvSpPr>
        <p:spPr>
          <a:xfrm>
            <a:off x="839586" y="1731521"/>
            <a:ext cx="685722" cy="714289"/>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4" name="Google Shape;1554;p39"/>
          <p:cNvSpPr txBox="1"/>
          <p:nvPr>
            <p:ph idx="4294967295" type="ctrTitle"/>
          </p:nvPr>
        </p:nvSpPr>
        <p:spPr>
          <a:xfrm>
            <a:off x="106869" y="24840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SWIPE PAGE</a:t>
            </a:r>
            <a:endParaRPr sz="1400">
              <a:solidFill>
                <a:srgbClr val="0E2A47"/>
              </a:solidFill>
            </a:endParaRPr>
          </a:p>
        </p:txBody>
      </p:sp>
      <p:grpSp>
        <p:nvGrpSpPr>
          <p:cNvPr id="1555" name="Google Shape;1555;p39"/>
          <p:cNvGrpSpPr/>
          <p:nvPr/>
        </p:nvGrpSpPr>
        <p:grpSpPr>
          <a:xfrm>
            <a:off x="7466269" y="1753426"/>
            <a:ext cx="704477" cy="642742"/>
            <a:chOff x="-4570325" y="2405775"/>
            <a:chExt cx="294600" cy="293825"/>
          </a:xfrm>
        </p:grpSpPr>
        <p:sp>
          <p:nvSpPr>
            <p:cNvPr id="1556" name="Google Shape;1556;p39"/>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39"/>
          <p:cNvSpPr/>
          <p:nvPr/>
        </p:nvSpPr>
        <p:spPr>
          <a:xfrm rot="-169939">
            <a:off x="1832056" y="2413122"/>
            <a:ext cx="1712091" cy="264629"/>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rot="-10650627">
            <a:off x="5465183" y="2263777"/>
            <a:ext cx="1678284" cy="264845"/>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txBox="1"/>
          <p:nvPr>
            <p:ph idx="4294967295" type="subTitle"/>
          </p:nvPr>
        </p:nvSpPr>
        <p:spPr>
          <a:xfrm rot="215411">
            <a:off x="5657641" y="3119140"/>
            <a:ext cx="1394136" cy="502588"/>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PATCH request to update a match</a:t>
            </a:r>
            <a:endParaRPr sz="1300">
              <a:solidFill>
                <a:srgbClr val="FFFFFF"/>
              </a:solidFill>
            </a:endParaRPr>
          </a:p>
        </p:txBody>
      </p:sp>
      <p:sp>
        <p:nvSpPr>
          <p:cNvPr id="1561" name="Google Shape;1561;p39"/>
          <p:cNvSpPr/>
          <p:nvPr/>
        </p:nvSpPr>
        <p:spPr>
          <a:xfrm>
            <a:off x="4064870" y="1736870"/>
            <a:ext cx="1005896" cy="913505"/>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txBox="1"/>
          <p:nvPr>
            <p:ph idx="4294967295" type="subTitle"/>
          </p:nvPr>
        </p:nvSpPr>
        <p:spPr>
          <a:xfrm rot="2420">
            <a:off x="2048734" y="1659337"/>
            <a:ext cx="12786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GET request to get potential matches</a:t>
            </a:r>
            <a:endParaRPr sz="1300">
              <a:solidFill>
                <a:srgbClr val="FFFFFF"/>
              </a:solidFill>
            </a:endParaRPr>
          </a:p>
        </p:txBody>
      </p:sp>
      <p:sp>
        <p:nvSpPr>
          <p:cNvPr id="1563" name="Google Shape;1563;p39"/>
          <p:cNvSpPr/>
          <p:nvPr/>
        </p:nvSpPr>
        <p:spPr>
          <a:xfrm rot="-10407082">
            <a:off x="1723730" y="2744393"/>
            <a:ext cx="2030750" cy="264507"/>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257175" rotWithShape="0" algn="bl" dir="5400000" dist="19050">
              <a:srgbClr val="000000">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rot="188050">
            <a:off x="5498718" y="2566872"/>
            <a:ext cx="1711961" cy="264692"/>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9"/>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1000"/>
                                        <p:tgtEl>
                                          <p:spTgt spid="1546"/>
                                        </p:tgtEl>
                                      </p:cBhvr>
                                    </p:animEffect>
                                  </p:childTnLst>
                                </p:cTn>
                              </p:par>
                              <p:par>
                                <p:cTn fill="hold" nodeType="with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1000"/>
                                        <p:tgtEl>
                                          <p:spTgt spid="1562"/>
                                        </p:tgtEl>
                                      </p:cBhvr>
                                    </p:animEffect>
                                  </p:childTnLst>
                                </p:cTn>
                              </p:par>
                              <p:par>
                                <p:cTn fill="hold" nodeType="with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1000"/>
                                        <p:tgtEl>
                                          <p:spTgt spid="1549"/>
                                        </p:tgtEl>
                                      </p:cBhvr>
                                    </p:animEffect>
                                  </p:childTnLst>
                                </p:cTn>
                              </p:par>
                              <p:par>
                                <p:cTn fill="hold" nodeType="with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par>
                                <p:cTn fill="hold" nodeType="with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10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1000"/>
                                        <p:tgtEl>
                                          <p:spTgt spid="1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pic>
        <p:nvPicPr>
          <p:cNvPr id="1570" name="Google Shape;1570;p40"/>
          <p:cNvPicPr preferRelativeResize="0"/>
          <p:nvPr/>
        </p:nvPicPr>
        <p:blipFill>
          <a:blip r:embed="rId3">
            <a:alphaModFix/>
          </a:blip>
          <a:stretch>
            <a:fillRect/>
          </a:stretch>
        </p:blipFill>
        <p:spPr>
          <a:xfrm>
            <a:off x="134200" y="1757923"/>
            <a:ext cx="6164200" cy="2727350"/>
          </a:xfrm>
          <a:prstGeom prst="rect">
            <a:avLst/>
          </a:prstGeom>
          <a:noFill/>
          <a:ln>
            <a:noFill/>
          </a:ln>
        </p:spPr>
      </p:pic>
      <p:sp>
        <p:nvSpPr>
          <p:cNvPr id="1571" name="Google Shape;1571;p40"/>
          <p:cNvSpPr txBox="1"/>
          <p:nvPr>
            <p:ph idx="4" type="ctrTitle"/>
          </p:nvPr>
        </p:nvSpPr>
        <p:spPr>
          <a:xfrm>
            <a:off x="237625" y="612900"/>
            <a:ext cx="88170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MATCHES/REJECTIONS PAGE CONTROLLER </a:t>
            </a:r>
            <a:endParaRPr/>
          </a:p>
        </p:txBody>
      </p:sp>
      <p:cxnSp>
        <p:nvCxnSpPr>
          <p:cNvPr id="1572" name="Google Shape;1572;p40"/>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cxnSp>
        <p:nvCxnSpPr>
          <p:cNvPr id="1573" name="Google Shape;1573;p40"/>
          <p:cNvCxnSpPr/>
          <p:nvPr/>
        </p:nvCxnSpPr>
        <p:spPr>
          <a:xfrm flipH="1">
            <a:off x="4456700" y="2487325"/>
            <a:ext cx="11100" cy="862800"/>
          </a:xfrm>
          <a:prstGeom prst="straightConnector1">
            <a:avLst/>
          </a:prstGeom>
          <a:noFill/>
          <a:ln cap="flat" cmpd="sng" w="9525">
            <a:solidFill>
              <a:srgbClr val="448C79"/>
            </a:solidFill>
            <a:prstDash val="solid"/>
            <a:round/>
            <a:headEnd len="med" w="med" type="none"/>
            <a:tailEnd len="med" w="med" type="none"/>
          </a:ln>
        </p:spPr>
      </p:cxnSp>
      <p:sp>
        <p:nvSpPr>
          <p:cNvPr id="1574" name="Google Shape;1574;p40"/>
          <p:cNvSpPr/>
          <p:nvPr/>
        </p:nvSpPr>
        <p:spPr>
          <a:xfrm>
            <a:off x="4535050" y="2800525"/>
            <a:ext cx="20205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txBox="1"/>
          <p:nvPr>
            <p:ph type="ctrTitle"/>
          </p:nvPr>
        </p:nvSpPr>
        <p:spPr>
          <a:xfrm>
            <a:off x="6622800" y="2401825"/>
            <a:ext cx="1938300" cy="1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Gets the </a:t>
            </a:r>
            <a:r>
              <a:rPr lang="es" sz="1400">
                <a:solidFill>
                  <a:srgbClr val="48FFD5"/>
                </a:solidFill>
                <a:latin typeface="Roboto"/>
                <a:ea typeface="Roboto"/>
                <a:cs typeface="Roboto"/>
                <a:sym typeface="Roboto"/>
              </a:rPr>
              <a:t>club </a:t>
            </a:r>
            <a:r>
              <a:rPr lang="es" sz="1400">
                <a:solidFill>
                  <a:schemeClr val="lt1"/>
                </a:solidFill>
                <a:latin typeface="Roboto"/>
                <a:ea typeface="Roboto"/>
                <a:cs typeface="Roboto"/>
                <a:sym typeface="Roboto"/>
              </a:rPr>
              <a:t>based on the </a:t>
            </a:r>
            <a:r>
              <a:rPr lang="es" sz="1400">
                <a:solidFill>
                  <a:srgbClr val="48FFD5"/>
                </a:solidFill>
                <a:latin typeface="Roboto"/>
                <a:ea typeface="Roboto"/>
                <a:cs typeface="Roboto"/>
                <a:sym typeface="Roboto"/>
              </a:rPr>
              <a:t>club matches </a:t>
            </a:r>
            <a:r>
              <a:rPr lang="es" sz="1400">
                <a:solidFill>
                  <a:schemeClr val="lt1"/>
                </a:solidFill>
                <a:latin typeface="Roboto"/>
                <a:ea typeface="Roboto"/>
                <a:cs typeface="Roboto"/>
                <a:sym typeface="Roboto"/>
              </a:rPr>
              <a:t>for a particular user.  </a:t>
            </a:r>
            <a:endParaRPr sz="1400">
              <a:solidFill>
                <a:schemeClr val="lt1"/>
              </a:solidFill>
              <a:latin typeface="Roboto"/>
              <a:ea typeface="Roboto"/>
              <a:cs typeface="Roboto"/>
              <a:sym typeface="Roboto"/>
            </a:endParaRPr>
          </a:p>
        </p:txBody>
      </p:sp>
      <p:sp>
        <p:nvSpPr>
          <p:cNvPr id="1576" name="Google Shape;1576;p40"/>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73"/>
                                        </p:tgtEl>
                                        <p:attrNameLst>
                                          <p:attrName>style.visibility</p:attrName>
                                        </p:attrNameLst>
                                      </p:cBhvr>
                                      <p:to>
                                        <p:strVal val="visible"/>
                                      </p:to>
                                    </p:set>
                                    <p:anim calcmode="lin" valueType="num">
                                      <p:cBhvr additive="base">
                                        <p:cTn dur="1000"/>
                                        <p:tgtEl>
                                          <p:spTgt spid="15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74"/>
                                        </p:tgtEl>
                                        <p:attrNameLst>
                                          <p:attrName>style.visibility</p:attrName>
                                        </p:attrNameLst>
                                      </p:cBhvr>
                                      <p:to>
                                        <p:strVal val="visible"/>
                                      </p:to>
                                    </p:set>
                                    <p:anim calcmode="lin" valueType="num">
                                      <p:cBhvr additive="base">
                                        <p:cTn dur="1000"/>
                                        <p:tgtEl>
                                          <p:spTgt spid="15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700"/>
                                        <p:tgtEl>
                                          <p:spTgt spid="1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pic>
        <p:nvPicPr>
          <p:cNvPr id="1581" name="Google Shape;1581;p41"/>
          <p:cNvPicPr preferRelativeResize="0"/>
          <p:nvPr/>
        </p:nvPicPr>
        <p:blipFill>
          <a:blip r:embed="rId3">
            <a:alphaModFix/>
          </a:blip>
          <a:stretch>
            <a:fillRect/>
          </a:stretch>
        </p:blipFill>
        <p:spPr>
          <a:xfrm>
            <a:off x="237625" y="1515450"/>
            <a:ext cx="5988275" cy="3179200"/>
          </a:xfrm>
          <a:prstGeom prst="rect">
            <a:avLst/>
          </a:prstGeom>
          <a:noFill/>
          <a:ln>
            <a:noFill/>
          </a:ln>
        </p:spPr>
      </p:pic>
      <p:sp>
        <p:nvSpPr>
          <p:cNvPr id="1582" name="Google Shape;1582;p41"/>
          <p:cNvSpPr txBox="1"/>
          <p:nvPr>
            <p:ph idx="4" type="ctrTitle"/>
          </p:nvPr>
        </p:nvSpPr>
        <p:spPr>
          <a:xfrm>
            <a:off x="237625" y="612900"/>
            <a:ext cx="88170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MATCHES/REJECTIONS PAGE CONTROLLER </a:t>
            </a:r>
            <a:endParaRPr/>
          </a:p>
        </p:txBody>
      </p:sp>
      <p:cxnSp>
        <p:nvCxnSpPr>
          <p:cNvPr id="1583" name="Google Shape;1583;p41"/>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584" name="Google Shape;1584;p41"/>
          <p:cNvSpPr/>
          <p:nvPr/>
        </p:nvSpPr>
        <p:spPr>
          <a:xfrm>
            <a:off x="6289675" y="1761850"/>
            <a:ext cx="5682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txBox="1"/>
          <p:nvPr>
            <p:ph type="ctrTitle"/>
          </p:nvPr>
        </p:nvSpPr>
        <p:spPr>
          <a:xfrm>
            <a:off x="6967050" y="1576750"/>
            <a:ext cx="16431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and user</a:t>
            </a:r>
            <a:endParaRPr sz="1400">
              <a:solidFill>
                <a:schemeClr val="lt1"/>
              </a:solidFill>
              <a:latin typeface="Roboto"/>
              <a:ea typeface="Roboto"/>
              <a:cs typeface="Roboto"/>
              <a:sym typeface="Roboto"/>
            </a:endParaRPr>
          </a:p>
        </p:txBody>
      </p:sp>
      <p:cxnSp>
        <p:nvCxnSpPr>
          <p:cNvPr id="1586" name="Google Shape;1586;p41"/>
          <p:cNvCxnSpPr/>
          <p:nvPr/>
        </p:nvCxnSpPr>
        <p:spPr>
          <a:xfrm>
            <a:off x="5793600" y="2087175"/>
            <a:ext cx="0" cy="1791300"/>
          </a:xfrm>
          <a:prstGeom prst="straightConnector1">
            <a:avLst/>
          </a:prstGeom>
          <a:noFill/>
          <a:ln cap="flat" cmpd="sng" w="9525">
            <a:solidFill>
              <a:srgbClr val="48FFD5"/>
            </a:solidFill>
            <a:prstDash val="solid"/>
            <a:round/>
            <a:headEnd len="med" w="med" type="none"/>
            <a:tailEnd len="med" w="med" type="none"/>
          </a:ln>
        </p:spPr>
      </p:cxnSp>
      <p:sp>
        <p:nvSpPr>
          <p:cNvPr id="1587" name="Google Shape;1587;p41"/>
          <p:cNvSpPr/>
          <p:nvPr/>
        </p:nvSpPr>
        <p:spPr>
          <a:xfrm>
            <a:off x="5793600" y="2864625"/>
            <a:ext cx="10644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txBox="1"/>
          <p:nvPr>
            <p:ph type="ctrTitle"/>
          </p:nvPr>
        </p:nvSpPr>
        <p:spPr>
          <a:xfrm>
            <a:off x="6858000" y="2679525"/>
            <a:ext cx="1861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Swap status using update. Then reload record.</a:t>
            </a:r>
            <a:endParaRPr sz="1400">
              <a:solidFill>
                <a:schemeClr val="lt1"/>
              </a:solidFill>
              <a:latin typeface="Roboto"/>
              <a:ea typeface="Roboto"/>
              <a:cs typeface="Roboto"/>
              <a:sym typeface="Roboto"/>
            </a:endParaRPr>
          </a:p>
        </p:txBody>
      </p:sp>
      <p:sp>
        <p:nvSpPr>
          <p:cNvPr id="1589" name="Google Shape;1589;p41"/>
          <p:cNvSpPr/>
          <p:nvPr/>
        </p:nvSpPr>
        <p:spPr>
          <a:xfrm>
            <a:off x="2637200" y="4273150"/>
            <a:ext cx="42207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txBox="1"/>
          <p:nvPr>
            <p:ph type="ctrTitle"/>
          </p:nvPr>
        </p:nvSpPr>
        <p:spPr>
          <a:xfrm>
            <a:off x="6902827" y="4088050"/>
            <a:ext cx="17229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Return to original page where the request came from</a:t>
            </a:r>
            <a:endParaRPr sz="1400">
              <a:solidFill>
                <a:schemeClr val="lt1"/>
              </a:solidFill>
              <a:latin typeface="Roboto"/>
              <a:ea typeface="Roboto"/>
              <a:cs typeface="Roboto"/>
              <a:sym typeface="Roboto"/>
            </a:endParaRPr>
          </a:p>
        </p:txBody>
      </p:sp>
      <p:sp>
        <p:nvSpPr>
          <p:cNvPr id="1591" name="Google Shape;1591;p41"/>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4"/>
                                        </p:tgtEl>
                                        <p:attrNameLst>
                                          <p:attrName>style.visibility</p:attrName>
                                        </p:attrNameLst>
                                      </p:cBhvr>
                                      <p:to>
                                        <p:strVal val="visible"/>
                                      </p:to>
                                    </p:set>
                                    <p:anim calcmode="lin" valueType="num">
                                      <p:cBhvr additive="base">
                                        <p:cTn dur="1000"/>
                                        <p:tgtEl>
                                          <p:spTgt spid="15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6"/>
                                        </p:tgtEl>
                                        <p:attrNameLst>
                                          <p:attrName>style.visibility</p:attrName>
                                        </p:attrNameLst>
                                      </p:cBhvr>
                                      <p:to>
                                        <p:strVal val="visible"/>
                                      </p:to>
                                    </p:set>
                                    <p:anim calcmode="lin" valueType="num">
                                      <p:cBhvr additive="base">
                                        <p:cTn dur="1000"/>
                                        <p:tgtEl>
                                          <p:spTgt spid="1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87"/>
                                        </p:tgtEl>
                                        <p:attrNameLst>
                                          <p:attrName>style.visibility</p:attrName>
                                        </p:attrNameLst>
                                      </p:cBhvr>
                                      <p:to>
                                        <p:strVal val="visible"/>
                                      </p:to>
                                    </p:set>
                                    <p:anim calcmode="lin" valueType="num">
                                      <p:cBhvr additive="base">
                                        <p:cTn dur="1000"/>
                                        <p:tgtEl>
                                          <p:spTgt spid="15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1000"/>
                                        <p:tgtEl>
                                          <p:spTgt spid="1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9"/>
                                        </p:tgtEl>
                                        <p:attrNameLst>
                                          <p:attrName>style.visibility</p:attrName>
                                        </p:attrNameLst>
                                      </p:cBhvr>
                                      <p:to>
                                        <p:strVal val="visible"/>
                                      </p:to>
                                    </p:set>
                                    <p:anim calcmode="lin" valueType="num">
                                      <p:cBhvr additive="base">
                                        <p:cTn dur="1000"/>
                                        <p:tgtEl>
                                          <p:spTgt spid="15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pic>
        <p:nvPicPr>
          <p:cNvPr id="1596" name="Google Shape;1596;p42"/>
          <p:cNvPicPr preferRelativeResize="0"/>
          <p:nvPr/>
        </p:nvPicPr>
        <p:blipFill>
          <a:blip r:embed="rId3">
            <a:alphaModFix/>
          </a:blip>
          <a:stretch>
            <a:fillRect/>
          </a:stretch>
        </p:blipFill>
        <p:spPr>
          <a:xfrm>
            <a:off x="343750" y="2384375"/>
            <a:ext cx="4621199" cy="2445681"/>
          </a:xfrm>
          <a:prstGeom prst="rect">
            <a:avLst/>
          </a:prstGeom>
          <a:noFill/>
          <a:ln>
            <a:noFill/>
          </a:ln>
        </p:spPr>
      </p:pic>
      <p:pic>
        <p:nvPicPr>
          <p:cNvPr id="1597" name="Google Shape;1597;p42"/>
          <p:cNvPicPr preferRelativeResize="0"/>
          <p:nvPr/>
        </p:nvPicPr>
        <p:blipFill>
          <a:blip r:embed="rId4">
            <a:alphaModFix/>
          </a:blip>
          <a:stretch>
            <a:fillRect/>
          </a:stretch>
        </p:blipFill>
        <p:spPr>
          <a:xfrm>
            <a:off x="44925" y="1457956"/>
            <a:ext cx="5969449" cy="728144"/>
          </a:xfrm>
          <a:prstGeom prst="rect">
            <a:avLst/>
          </a:prstGeom>
          <a:noFill/>
          <a:ln>
            <a:noFill/>
          </a:ln>
        </p:spPr>
      </p:pic>
      <p:sp>
        <p:nvSpPr>
          <p:cNvPr id="1598" name="Google Shape;1598;p42"/>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SWIPE PAGE CONTROLLER</a:t>
            </a:r>
            <a:endParaRPr/>
          </a:p>
        </p:txBody>
      </p:sp>
      <p:cxnSp>
        <p:nvCxnSpPr>
          <p:cNvPr id="1599" name="Google Shape;1599;p42"/>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600" name="Google Shape;1600;p42"/>
          <p:cNvSpPr/>
          <p:nvPr/>
        </p:nvSpPr>
        <p:spPr>
          <a:xfrm>
            <a:off x="4781083" y="1491600"/>
            <a:ext cx="21453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txBox="1"/>
          <p:nvPr>
            <p:ph type="ctrTitle"/>
          </p:nvPr>
        </p:nvSpPr>
        <p:spPr>
          <a:xfrm>
            <a:off x="6675126" y="1511700"/>
            <a:ext cx="26925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by name,</a:t>
            </a:r>
            <a:endParaRPr sz="1400">
              <a:solidFill>
                <a:schemeClr val="lt1"/>
              </a:solidFill>
              <a:latin typeface="Roboto"/>
              <a:ea typeface="Roboto"/>
              <a:cs typeface="Roboto"/>
              <a:sym typeface="Roboto"/>
            </a:endParaRPr>
          </a:p>
        </p:txBody>
      </p:sp>
      <p:sp>
        <p:nvSpPr>
          <p:cNvPr id="1602" name="Google Shape;1602;p42"/>
          <p:cNvSpPr/>
          <p:nvPr/>
        </p:nvSpPr>
        <p:spPr>
          <a:xfrm>
            <a:off x="5762860" y="1703825"/>
            <a:ext cx="11637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txBox="1"/>
          <p:nvPr>
            <p:ph type="ctrTitle"/>
          </p:nvPr>
        </p:nvSpPr>
        <p:spPr>
          <a:xfrm>
            <a:off x="7189810" y="1723936"/>
            <a:ext cx="16632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Create the record,</a:t>
            </a:r>
            <a:endParaRPr sz="1400">
              <a:solidFill>
                <a:schemeClr val="lt1"/>
              </a:solidFill>
              <a:latin typeface="Roboto"/>
              <a:ea typeface="Roboto"/>
              <a:cs typeface="Roboto"/>
              <a:sym typeface="Roboto"/>
            </a:endParaRPr>
          </a:p>
        </p:txBody>
      </p:sp>
      <p:sp>
        <p:nvSpPr>
          <p:cNvPr id="1604" name="Google Shape;1604;p42"/>
          <p:cNvSpPr/>
          <p:nvPr/>
        </p:nvSpPr>
        <p:spPr>
          <a:xfrm>
            <a:off x="4428875" y="1908175"/>
            <a:ext cx="24975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txBox="1"/>
          <p:nvPr>
            <p:ph type="ctrTitle"/>
          </p:nvPr>
        </p:nvSpPr>
        <p:spPr>
          <a:xfrm>
            <a:off x="7189810" y="1936160"/>
            <a:ext cx="16632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Save the record</a:t>
            </a:r>
            <a:endParaRPr sz="1400">
              <a:solidFill>
                <a:schemeClr val="lt1"/>
              </a:solidFill>
              <a:latin typeface="Roboto"/>
              <a:ea typeface="Roboto"/>
              <a:cs typeface="Roboto"/>
              <a:sym typeface="Roboto"/>
            </a:endParaRPr>
          </a:p>
        </p:txBody>
      </p:sp>
      <p:sp>
        <p:nvSpPr>
          <p:cNvPr id="1606" name="Google Shape;1606;p42"/>
          <p:cNvSpPr/>
          <p:nvPr/>
        </p:nvSpPr>
        <p:spPr>
          <a:xfrm>
            <a:off x="4755328" y="3773675"/>
            <a:ext cx="21711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txBox="1"/>
          <p:nvPr>
            <p:ph type="ctrTitle"/>
          </p:nvPr>
        </p:nvSpPr>
        <p:spPr>
          <a:xfrm>
            <a:off x="7028868" y="3793776"/>
            <a:ext cx="19851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by name</a:t>
            </a:r>
            <a:endParaRPr sz="1400">
              <a:solidFill>
                <a:schemeClr val="lt1"/>
              </a:solidFill>
              <a:latin typeface="Roboto"/>
              <a:ea typeface="Roboto"/>
              <a:cs typeface="Roboto"/>
              <a:sym typeface="Roboto"/>
            </a:endParaRPr>
          </a:p>
          <a:p>
            <a:pPr indent="0" lvl="0" marL="0" rtl="0" algn="ctr">
              <a:spcBef>
                <a:spcPts val="0"/>
              </a:spcBef>
              <a:spcAft>
                <a:spcPts val="0"/>
              </a:spcAft>
              <a:buNone/>
            </a:pPr>
            <a:r>
              <a:rPr lang="es" sz="1400">
                <a:solidFill>
                  <a:schemeClr val="lt1"/>
                </a:solidFill>
                <a:latin typeface="Roboto"/>
                <a:ea typeface="Roboto"/>
                <a:cs typeface="Roboto"/>
                <a:sym typeface="Roboto"/>
              </a:rPr>
              <a:t>and appending the potential clubs as we grab them from the model.</a:t>
            </a:r>
            <a:endParaRPr sz="1400">
              <a:solidFill>
                <a:schemeClr val="lt1"/>
              </a:solidFill>
              <a:latin typeface="Roboto"/>
              <a:ea typeface="Roboto"/>
              <a:cs typeface="Roboto"/>
              <a:sym typeface="Roboto"/>
            </a:endParaRPr>
          </a:p>
        </p:txBody>
      </p:sp>
      <p:sp>
        <p:nvSpPr>
          <p:cNvPr id="1608" name="Google Shape;1608;p42"/>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0"/>
                                        </p:tgtEl>
                                        <p:attrNameLst>
                                          <p:attrName>style.visibility</p:attrName>
                                        </p:attrNameLst>
                                      </p:cBhvr>
                                      <p:to>
                                        <p:strVal val="visible"/>
                                      </p:to>
                                    </p:set>
                                    <p:anim calcmode="lin" valueType="num">
                                      <p:cBhvr additive="base">
                                        <p:cTn dur="1000"/>
                                        <p:tgtEl>
                                          <p:spTgt spid="1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02"/>
                                        </p:tgtEl>
                                        <p:attrNameLst>
                                          <p:attrName>style.visibility</p:attrName>
                                        </p:attrNameLst>
                                      </p:cBhvr>
                                      <p:to>
                                        <p:strVal val="visible"/>
                                      </p:to>
                                    </p:set>
                                    <p:anim calcmode="lin" valueType="num">
                                      <p:cBhvr additive="base">
                                        <p:cTn dur="1000"/>
                                        <p:tgtEl>
                                          <p:spTgt spid="16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04"/>
                                        </p:tgtEl>
                                        <p:attrNameLst>
                                          <p:attrName>style.visibility</p:attrName>
                                        </p:attrNameLst>
                                      </p:cBhvr>
                                      <p:to>
                                        <p:strVal val="visible"/>
                                      </p:to>
                                    </p:set>
                                    <p:anim calcmode="lin" valueType="num">
                                      <p:cBhvr additive="base">
                                        <p:cTn dur="1000"/>
                                        <p:tgtEl>
                                          <p:spTgt spid="16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700"/>
                                        <p:tgtEl>
                                          <p:spTgt spid="1601"/>
                                        </p:tgtEl>
                                      </p:cBhvr>
                                    </p:animEffect>
                                  </p:childTnLst>
                                </p:cTn>
                              </p:par>
                              <p:par>
                                <p:cTn fill="hold" nodeType="with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7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700"/>
                                        <p:tgtEl>
                                          <p:spTgt spid="1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6"/>
                                        </p:tgtEl>
                                        <p:attrNameLst>
                                          <p:attrName>style.visibility</p:attrName>
                                        </p:attrNameLst>
                                      </p:cBhvr>
                                      <p:to>
                                        <p:strVal val="visible"/>
                                      </p:to>
                                    </p:set>
                                    <p:anim calcmode="lin" valueType="num">
                                      <p:cBhvr additive="base">
                                        <p:cTn dur="1000"/>
                                        <p:tgtEl>
                                          <p:spTgt spid="160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700"/>
                                        <p:tgtEl>
                                          <p:spTgt spid="1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43"/>
          <p:cNvSpPr txBox="1"/>
          <p:nvPr>
            <p:ph type="ctrTitle"/>
          </p:nvPr>
        </p:nvSpPr>
        <p:spPr>
          <a:xfrm>
            <a:off x="1557914" y="2064025"/>
            <a:ext cx="57744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Machine learning algorithm</a:t>
            </a:r>
            <a:endParaRPr sz="1600"/>
          </a:p>
        </p:txBody>
      </p:sp>
      <p:sp>
        <p:nvSpPr>
          <p:cNvPr id="1614" name="Google Shape;1614;p43"/>
          <p:cNvSpPr txBox="1"/>
          <p:nvPr>
            <p:ph idx="2" type="ctrTitle"/>
          </p:nvPr>
        </p:nvSpPr>
        <p:spPr>
          <a:xfrm>
            <a:off x="1557918" y="3466700"/>
            <a:ext cx="43389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Takes user interests into account</a:t>
            </a:r>
            <a:endParaRPr sz="1600"/>
          </a:p>
        </p:txBody>
      </p:sp>
      <p:sp>
        <p:nvSpPr>
          <p:cNvPr id="1615" name="Google Shape;1615;p43"/>
          <p:cNvSpPr txBox="1"/>
          <p:nvPr>
            <p:ph idx="3" type="ctrTitle"/>
          </p:nvPr>
        </p:nvSpPr>
        <p:spPr>
          <a:xfrm>
            <a:off x="1557913" y="2765350"/>
            <a:ext cx="62187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Creates recommendations based on matches that users have in common</a:t>
            </a:r>
            <a:endParaRPr sz="1600"/>
          </a:p>
        </p:txBody>
      </p:sp>
      <p:sp>
        <p:nvSpPr>
          <p:cNvPr id="1616" name="Google Shape;1616;p43"/>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Collaborative Filtering</a:t>
            </a:r>
            <a:endParaRPr/>
          </a:p>
        </p:txBody>
      </p:sp>
      <p:sp>
        <p:nvSpPr>
          <p:cNvPr id="1617" name="Google Shape;1617;p43"/>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pic>
        <p:nvPicPr>
          <p:cNvPr id="1622" name="Google Shape;1622;p44"/>
          <p:cNvPicPr preferRelativeResize="0"/>
          <p:nvPr/>
        </p:nvPicPr>
        <p:blipFill>
          <a:blip r:embed="rId3">
            <a:alphaModFix/>
          </a:blip>
          <a:stretch>
            <a:fillRect/>
          </a:stretch>
        </p:blipFill>
        <p:spPr>
          <a:xfrm>
            <a:off x="135600" y="1552625"/>
            <a:ext cx="6286186" cy="2780175"/>
          </a:xfrm>
          <a:prstGeom prst="rect">
            <a:avLst/>
          </a:prstGeom>
          <a:noFill/>
          <a:ln>
            <a:noFill/>
          </a:ln>
        </p:spPr>
      </p:pic>
      <p:sp>
        <p:nvSpPr>
          <p:cNvPr id="1623" name="Google Shape;1623;p44"/>
          <p:cNvSpPr txBox="1"/>
          <p:nvPr>
            <p:ph idx="2" type="ctrTitle"/>
          </p:nvPr>
        </p:nvSpPr>
        <p:spPr>
          <a:xfrm>
            <a:off x="6555275" y="3556025"/>
            <a:ext cx="20217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Add weight based on interest</a:t>
            </a:r>
            <a:endParaRPr sz="1400">
              <a:solidFill>
                <a:schemeClr val="lt1"/>
              </a:solidFill>
              <a:latin typeface="Roboto"/>
              <a:ea typeface="Roboto"/>
              <a:cs typeface="Roboto"/>
              <a:sym typeface="Roboto"/>
            </a:endParaRPr>
          </a:p>
        </p:txBody>
      </p:sp>
      <p:sp>
        <p:nvSpPr>
          <p:cNvPr id="1624" name="Google Shape;1624;p44"/>
          <p:cNvSpPr txBox="1"/>
          <p:nvPr>
            <p:ph idx="2" type="ctrTitle"/>
          </p:nvPr>
        </p:nvSpPr>
        <p:spPr>
          <a:xfrm>
            <a:off x="6490348" y="2344075"/>
            <a:ext cx="25923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users have more in common, then weight added is more significant</a:t>
            </a:r>
            <a:endParaRPr sz="1400">
              <a:solidFill>
                <a:schemeClr val="lt1"/>
              </a:solidFill>
              <a:latin typeface="Roboto"/>
              <a:ea typeface="Roboto"/>
              <a:cs typeface="Roboto"/>
              <a:sym typeface="Roboto"/>
            </a:endParaRPr>
          </a:p>
        </p:txBody>
      </p:sp>
      <p:sp>
        <p:nvSpPr>
          <p:cNvPr id="1625" name="Google Shape;1625;p44"/>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Collaborative Filtering</a:t>
            </a:r>
            <a:endParaRPr/>
          </a:p>
        </p:txBody>
      </p:sp>
      <p:sp>
        <p:nvSpPr>
          <p:cNvPr id="1626" name="Google Shape;1626;p44"/>
          <p:cNvSpPr/>
          <p:nvPr/>
        </p:nvSpPr>
        <p:spPr>
          <a:xfrm>
            <a:off x="3819275" y="2056225"/>
            <a:ext cx="27360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3898050" y="3213575"/>
            <a:ext cx="25923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4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FULL ROUTE IN ACTION</a:t>
            </a:r>
            <a:endParaRPr/>
          </a:p>
        </p:txBody>
      </p:sp>
      <p:cxnSp>
        <p:nvCxnSpPr>
          <p:cNvPr id="1634" name="Google Shape;1634;p4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635" name="Google Shape;1635;p45" title="FullRoute.mov">
            <a:hlinkClick r:id="rId3"/>
          </p:cNvPr>
          <p:cNvPicPr preferRelativeResize="0"/>
          <p:nvPr/>
        </p:nvPicPr>
        <p:blipFill>
          <a:blip r:embed="rId4">
            <a:alphaModFix/>
          </a:blip>
          <a:stretch>
            <a:fillRect/>
          </a:stretch>
        </p:blipFill>
        <p:spPr>
          <a:xfrm>
            <a:off x="2141263" y="1251150"/>
            <a:ext cx="4861475" cy="3646100"/>
          </a:xfrm>
          <a:prstGeom prst="rect">
            <a:avLst/>
          </a:prstGeom>
          <a:noFill/>
          <a:ln>
            <a:noFill/>
          </a:ln>
        </p:spPr>
      </p:pic>
      <p:sp>
        <p:nvSpPr>
          <p:cNvPr id="1636" name="Google Shape;1636;p45"/>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4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Testing</a:t>
            </a:r>
            <a:endParaRPr/>
          </a:p>
        </p:txBody>
      </p:sp>
      <p:grpSp>
        <p:nvGrpSpPr>
          <p:cNvPr id="1642" name="Google Shape;1642;p46"/>
          <p:cNvGrpSpPr/>
          <p:nvPr/>
        </p:nvGrpSpPr>
        <p:grpSpPr>
          <a:xfrm>
            <a:off x="2858487" y="557124"/>
            <a:ext cx="791871" cy="781442"/>
            <a:chOff x="-35482200" y="3561225"/>
            <a:chExt cx="292225" cy="290650"/>
          </a:xfrm>
        </p:grpSpPr>
        <p:sp>
          <p:nvSpPr>
            <p:cNvPr id="1643" name="Google Shape;1643;p4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46"/>
          <p:cNvSpPr txBox="1"/>
          <p:nvPr>
            <p:ph idx="7" type="subTitle"/>
          </p:nvPr>
        </p:nvSpPr>
        <p:spPr>
          <a:xfrm>
            <a:off x="713125" y="2144775"/>
            <a:ext cx="2010000" cy="78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Via Rails Console</a:t>
            </a:r>
            <a:endParaRPr sz="1400"/>
          </a:p>
          <a:p>
            <a:pPr indent="0" lvl="0" marL="0" rtl="0" algn="r">
              <a:spcBef>
                <a:spcPts val="0"/>
              </a:spcBef>
              <a:spcAft>
                <a:spcPts val="0"/>
              </a:spcAft>
              <a:buNone/>
            </a:pPr>
            <a:r>
              <a:rPr lang="es" sz="1400"/>
              <a:t>Create Users in fixtures</a:t>
            </a:r>
            <a:endParaRPr sz="1400"/>
          </a:p>
          <a:p>
            <a:pPr indent="0" lvl="0" marL="0" rtl="0" algn="r">
              <a:spcBef>
                <a:spcPts val="0"/>
              </a:spcBef>
              <a:spcAft>
                <a:spcPts val="0"/>
              </a:spcAft>
              <a:buClr>
                <a:schemeClr val="dk1"/>
              </a:buClr>
              <a:buSzPts val="1100"/>
              <a:buFont typeface="Arial"/>
              <a:buNone/>
            </a:pPr>
            <a:r>
              <a:rPr lang="es" sz="1400"/>
              <a:t>Database Testing </a:t>
            </a:r>
            <a:endParaRPr sz="1400"/>
          </a:p>
          <a:p>
            <a:pPr indent="0" lvl="0" marL="0" rtl="0" algn="r">
              <a:spcBef>
                <a:spcPts val="0"/>
              </a:spcBef>
              <a:spcAft>
                <a:spcPts val="0"/>
              </a:spcAft>
              <a:buNone/>
            </a:pPr>
            <a:r>
              <a:rPr lang="es" sz="1400"/>
              <a:t> </a:t>
            </a:r>
            <a:endParaRPr sz="1400"/>
          </a:p>
        </p:txBody>
      </p:sp>
      <p:sp>
        <p:nvSpPr>
          <p:cNvPr id="1647" name="Google Shape;1647;p46"/>
          <p:cNvSpPr txBox="1"/>
          <p:nvPr>
            <p:ph idx="8" type="title"/>
          </p:nvPr>
        </p:nvSpPr>
        <p:spPr>
          <a:xfrm>
            <a:off x="533675" y="17768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648" name="Google Shape;1648;p46"/>
          <p:cNvSpPr txBox="1"/>
          <p:nvPr>
            <p:ph idx="16" type="ctrTitle"/>
          </p:nvPr>
        </p:nvSpPr>
        <p:spPr>
          <a:xfrm>
            <a:off x="630850" y="207363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Testing Models</a:t>
            </a:r>
            <a:endParaRPr sz="1400"/>
          </a:p>
        </p:txBody>
      </p:sp>
      <p:sp>
        <p:nvSpPr>
          <p:cNvPr id="1649" name="Google Shape;1649;p46"/>
          <p:cNvSpPr txBox="1"/>
          <p:nvPr>
            <p:ph idx="7" type="subTitle"/>
          </p:nvPr>
        </p:nvSpPr>
        <p:spPr>
          <a:xfrm>
            <a:off x="3608125" y="2136438"/>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Whitebox Testing</a:t>
            </a:r>
            <a:endParaRPr sz="1400"/>
          </a:p>
          <a:p>
            <a:pPr indent="0" lvl="0" marL="0" rtl="0" algn="r">
              <a:spcBef>
                <a:spcPts val="0"/>
              </a:spcBef>
              <a:spcAft>
                <a:spcPts val="0"/>
              </a:spcAft>
              <a:buNone/>
            </a:pPr>
            <a:r>
              <a:rPr lang="es" sz="1400"/>
              <a:t>Via localhost</a:t>
            </a:r>
            <a:endParaRPr sz="1400"/>
          </a:p>
          <a:p>
            <a:pPr indent="0" lvl="0" marL="0" rtl="0" algn="r">
              <a:spcBef>
                <a:spcPts val="0"/>
              </a:spcBef>
              <a:spcAft>
                <a:spcPts val="0"/>
              </a:spcAft>
              <a:buNone/>
            </a:pPr>
            <a:r>
              <a:rPr lang="es" sz="1400"/>
              <a:t>Controller Testing</a:t>
            </a:r>
            <a:endParaRPr sz="1400"/>
          </a:p>
          <a:p>
            <a:pPr indent="0" lvl="0" marL="0" rtl="0" algn="r">
              <a:spcBef>
                <a:spcPts val="0"/>
              </a:spcBef>
              <a:spcAft>
                <a:spcPts val="0"/>
              </a:spcAft>
              <a:buNone/>
            </a:pPr>
            <a:r>
              <a:t/>
            </a:r>
            <a:endParaRPr sz="1400"/>
          </a:p>
        </p:txBody>
      </p:sp>
      <p:sp>
        <p:nvSpPr>
          <p:cNvPr id="1650" name="Google Shape;1650;p46"/>
          <p:cNvSpPr txBox="1"/>
          <p:nvPr>
            <p:ph idx="8" type="title"/>
          </p:nvPr>
        </p:nvSpPr>
        <p:spPr>
          <a:xfrm>
            <a:off x="3471050" y="1776788"/>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2</a:t>
            </a:r>
            <a:endParaRPr>
              <a:solidFill>
                <a:srgbClr val="48FFD5"/>
              </a:solidFill>
            </a:endParaRPr>
          </a:p>
        </p:txBody>
      </p:sp>
      <p:sp>
        <p:nvSpPr>
          <p:cNvPr id="1651" name="Google Shape;1651;p46"/>
          <p:cNvSpPr txBox="1"/>
          <p:nvPr>
            <p:ph idx="16" type="ctrTitle"/>
          </p:nvPr>
        </p:nvSpPr>
        <p:spPr>
          <a:xfrm>
            <a:off x="3525863" y="20653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Testing Routes</a:t>
            </a:r>
            <a:endParaRPr sz="1400"/>
          </a:p>
        </p:txBody>
      </p:sp>
      <p:sp>
        <p:nvSpPr>
          <p:cNvPr id="1652" name="Google Shape;1652;p46"/>
          <p:cNvSpPr txBox="1"/>
          <p:nvPr>
            <p:ph idx="7" type="subTitle"/>
          </p:nvPr>
        </p:nvSpPr>
        <p:spPr>
          <a:xfrm>
            <a:off x="6705725" y="2096138"/>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Blackbox Testing</a:t>
            </a:r>
            <a:endParaRPr sz="1400"/>
          </a:p>
          <a:p>
            <a:pPr indent="0" lvl="0" marL="0" rtl="0" algn="r">
              <a:spcBef>
                <a:spcPts val="0"/>
              </a:spcBef>
              <a:spcAft>
                <a:spcPts val="0"/>
              </a:spcAft>
              <a:buNone/>
            </a:pPr>
            <a:r>
              <a:rPr lang="es" sz="1400"/>
              <a:t>Via localhost</a:t>
            </a:r>
            <a:endParaRPr sz="1400"/>
          </a:p>
          <a:p>
            <a:pPr indent="0" lvl="0" marL="0" rtl="0" algn="r">
              <a:spcBef>
                <a:spcPts val="0"/>
              </a:spcBef>
              <a:spcAft>
                <a:spcPts val="0"/>
              </a:spcAft>
              <a:buNone/>
            </a:pPr>
            <a:r>
              <a:t/>
            </a:r>
            <a:endParaRPr sz="1400"/>
          </a:p>
        </p:txBody>
      </p:sp>
      <p:sp>
        <p:nvSpPr>
          <p:cNvPr id="1653" name="Google Shape;1653;p46"/>
          <p:cNvSpPr txBox="1"/>
          <p:nvPr>
            <p:ph idx="8" type="title"/>
          </p:nvPr>
        </p:nvSpPr>
        <p:spPr>
          <a:xfrm>
            <a:off x="6282150" y="1728163"/>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3</a:t>
            </a:r>
            <a:endParaRPr>
              <a:solidFill>
                <a:srgbClr val="48FFD5"/>
              </a:solidFill>
            </a:endParaRPr>
          </a:p>
        </p:txBody>
      </p:sp>
      <p:sp>
        <p:nvSpPr>
          <p:cNvPr id="1654" name="Google Shape;1654;p46"/>
          <p:cNvSpPr txBox="1"/>
          <p:nvPr>
            <p:ph idx="16" type="ctrTitle"/>
          </p:nvPr>
        </p:nvSpPr>
        <p:spPr>
          <a:xfrm>
            <a:off x="6623463" y="20250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Integration Testing</a:t>
            </a:r>
            <a:endParaRPr sz="1400"/>
          </a:p>
        </p:txBody>
      </p:sp>
      <p:pic>
        <p:nvPicPr>
          <p:cNvPr id="1655" name="Google Shape;1655;p46"/>
          <p:cNvPicPr preferRelativeResize="0"/>
          <p:nvPr/>
        </p:nvPicPr>
        <p:blipFill rotWithShape="1">
          <a:blip r:embed="rId3">
            <a:alphaModFix/>
          </a:blip>
          <a:srcRect b="5846" l="0" r="0" t="0"/>
          <a:stretch/>
        </p:blipFill>
        <p:spPr>
          <a:xfrm>
            <a:off x="311700" y="3129600"/>
            <a:ext cx="2411425" cy="1564725"/>
          </a:xfrm>
          <a:prstGeom prst="rect">
            <a:avLst/>
          </a:prstGeom>
          <a:noFill/>
          <a:ln>
            <a:noFill/>
          </a:ln>
        </p:spPr>
      </p:pic>
      <p:pic>
        <p:nvPicPr>
          <p:cNvPr id="1656" name="Google Shape;1656;p46"/>
          <p:cNvPicPr preferRelativeResize="0"/>
          <p:nvPr/>
        </p:nvPicPr>
        <p:blipFill>
          <a:blip r:embed="rId4">
            <a:alphaModFix/>
          </a:blip>
          <a:stretch>
            <a:fillRect/>
          </a:stretch>
        </p:blipFill>
        <p:spPr>
          <a:xfrm>
            <a:off x="3154413" y="3129604"/>
            <a:ext cx="2917425" cy="1078896"/>
          </a:xfrm>
          <a:prstGeom prst="rect">
            <a:avLst/>
          </a:prstGeom>
          <a:noFill/>
          <a:ln>
            <a:noFill/>
          </a:ln>
        </p:spPr>
      </p:pic>
      <p:pic>
        <p:nvPicPr>
          <p:cNvPr id="1657" name="Google Shape;1657;p46"/>
          <p:cNvPicPr preferRelativeResize="0"/>
          <p:nvPr/>
        </p:nvPicPr>
        <p:blipFill>
          <a:blip r:embed="rId5">
            <a:alphaModFix/>
          </a:blip>
          <a:stretch>
            <a:fillRect/>
          </a:stretch>
        </p:blipFill>
        <p:spPr>
          <a:xfrm>
            <a:off x="6422450" y="3129607"/>
            <a:ext cx="2576550" cy="877418"/>
          </a:xfrm>
          <a:prstGeom prst="rect">
            <a:avLst/>
          </a:prstGeom>
          <a:noFill/>
          <a:ln>
            <a:noFill/>
          </a:ln>
        </p:spPr>
      </p:pic>
      <p:sp>
        <p:nvSpPr>
          <p:cNvPr id="1658" name="Google Shape;1658;p46"/>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47"/>
          <p:cNvSpPr txBox="1"/>
          <p:nvPr>
            <p:ph type="ctrTitle"/>
          </p:nvPr>
        </p:nvSpPr>
        <p:spPr>
          <a:xfrm>
            <a:off x="311700" y="22684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DEMO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4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IMPACT AND FUTURE WORK</a:t>
            </a:r>
            <a:endParaRPr/>
          </a:p>
        </p:txBody>
      </p:sp>
      <p:sp>
        <p:nvSpPr>
          <p:cNvPr id="1669" name="Google Shape;1669;p48"/>
          <p:cNvSpPr txBox="1"/>
          <p:nvPr/>
        </p:nvSpPr>
        <p:spPr>
          <a:xfrm>
            <a:off x="3557975" y="1105525"/>
            <a:ext cx="2230800" cy="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8FFD5"/>
                </a:solidFill>
                <a:latin typeface="Roboto"/>
                <a:ea typeface="Roboto"/>
                <a:cs typeface="Roboto"/>
                <a:sym typeface="Roboto"/>
              </a:rPr>
              <a:t>Why is this Important?</a:t>
            </a:r>
            <a:endParaRPr b="1">
              <a:solidFill>
                <a:srgbClr val="48FFD5"/>
              </a:solidFill>
              <a:latin typeface="Roboto"/>
              <a:ea typeface="Roboto"/>
              <a:cs typeface="Roboto"/>
              <a:sym typeface="Roboto"/>
            </a:endParaRPr>
          </a:p>
        </p:txBody>
      </p:sp>
      <p:sp>
        <p:nvSpPr>
          <p:cNvPr id="1670" name="Google Shape;1670;p48"/>
          <p:cNvSpPr txBox="1"/>
          <p:nvPr/>
        </p:nvSpPr>
        <p:spPr>
          <a:xfrm>
            <a:off x="618775" y="1803625"/>
            <a:ext cx="7553100" cy="22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1EFFC1"/>
                </a:solidFill>
                <a:latin typeface="Roboto"/>
                <a:ea typeface="Roboto"/>
                <a:cs typeface="Roboto"/>
                <a:sym typeface="Roboto"/>
              </a:rPr>
              <a:t>Who this helps</a:t>
            </a:r>
            <a:endParaRPr b="1" sz="1600">
              <a:solidFill>
                <a:srgbClr val="1EFFC1"/>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Students trying to find new passions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Clubs trying to get more reach</a:t>
            </a:r>
            <a:endParaRPr sz="1500">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b="1" lang="es" sz="1600">
                <a:solidFill>
                  <a:srgbClr val="1EFFC1"/>
                </a:solidFill>
                <a:latin typeface="Roboto"/>
                <a:ea typeface="Roboto"/>
                <a:cs typeface="Roboto"/>
                <a:sym typeface="Roboto"/>
              </a:rPr>
              <a:t>Additional Implementation</a:t>
            </a:r>
            <a:endParaRPr b="1" sz="1600">
              <a:solidFill>
                <a:srgbClr val="1EFFC1"/>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Expand beyond clubs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C</a:t>
            </a:r>
            <a:r>
              <a:rPr lang="es" sz="1500">
                <a:solidFill>
                  <a:srgbClr val="FFFFFF"/>
                </a:solidFill>
                <a:latin typeface="Roboto Light"/>
                <a:ea typeface="Roboto Light"/>
                <a:cs typeface="Roboto Light"/>
                <a:sym typeface="Roboto Light"/>
              </a:rPr>
              <a:t>ommunication</a:t>
            </a:r>
            <a:r>
              <a:rPr lang="es" sz="1500">
                <a:solidFill>
                  <a:srgbClr val="FFFFFF"/>
                </a:solidFill>
                <a:latin typeface="Roboto Light"/>
                <a:ea typeface="Roboto Light"/>
                <a:cs typeface="Roboto Light"/>
                <a:sym typeface="Roboto Light"/>
              </a:rPr>
              <a:t> between clubs and users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Additional authentication</a:t>
            </a:r>
            <a:endParaRPr sz="15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grpSp>
        <p:nvGrpSpPr>
          <p:cNvPr id="1671" name="Google Shape;1671;p48"/>
          <p:cNvGrpSpPr/>
          <p:nvPr/>
        </p:nvGrpSpPr>
        <p:grpSpPr>
          <a:xfrm>
            <a:off x="4908405" y="1843186"/>
            <a:ext cx="3024009" cy="2760248"/>
            <a:chOff x="5976993" y="238644"/>
            <a:chExt cx="671226" cy="612558"/>
          </a:xfrm>
        </p:grpSpPr>
        <p:grpSp>
          <p:nvGrpSpPr>
            <p:cNvPr id="1672" name="Google Shape;1672;p48"/>
            <p:cNvGrpSpPr/>
            <p:nvPr/>
          </p:nvGrpSpPr>
          <p:grpSpPr>
            <a:xfrm>
              <a:off x="6207869" y="264821"/>
              <a:ext cx="255900" cy="309550"/>
              <a:chOff x="4721075" y="260350"/>
              <a:chExt cx="255900" cy="309550"/>
            </a:xfrm>
          </p:grpSpPr>
          <p:sp>
            <p:nvSpPr>
              <p:cNvPr id="1673" name="Google Shape;1673;p48"/>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48"/>
            <p:cNvGrpSpPr/>
            <p:nvPr/>
          </p:nvGrpSpPr>
          <p:grpSpPr>
            <a:xfrm>
              <a:off x="6014775" y="319425"/>
              <a:ext cx="267975" cy="297900"/>
              <a:chOff x="4428250" y="314750"/>
              <a:chExt cx="267975" cy="297900"/>
            </a:xfrm>
          </p:grpSpPr>
          <p:sp>
            <p:nvSpPr>
              <p:cNvPr id="1678" name="Google Shape;1678;p48"/>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48"/>
            <p:cNvGrpSpPr/>
            <p:nvPr/>
          </p:nvGrpSpPr>
          <p:grpSpPr>
            <a:xfrm>
              <a:off x="6384394" y="238644"/>
              <a:ext cx="263825" cy="384100"/>
              <a:chOff x="4897600" y="530925"/>
              <a:chExt cx="263825" cy="384100"/>
            </a:xfrm>
          </p:grpSpPr>
          <p:sp>
            <p:nvSpPr>
              <p:cNvPr id="1682" name="Google Shape;1682;p48"/>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48"/>
            <p:cNvGrpSpPr/>
            <p:nvPr/>
          </p:nvGrpSpPr>
          <p:grpSpPr>
            <a:xfrm>
              <a:off x="5976993" y="471107"/>
              <a:ext cx="222175" cy="258225"/>
              <a:chOff x="4390750" y="609200"/>
              <a:chExt cx="222175" cy="258225"/>
            </a:xfrm>
          </p:grpSpPr>
          <p:sp>
            <p:nvSpPr>
              <p:cNvPr id="1686" name="Google Shape;1686;p48"/>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48"/>
            <p:cNvGrpSpPr/>
            <p:nvPr/>
          </p:nvGrpSpPr>
          <p:grpSpPr>
            <a:xfrm>
              <a:off x="6012699" y="624883"/>
              <a:ext cx="258950" cy="209025"/>
              <a:chOff x="4427350" y="850800"/>
              <a:chExt cx="258950" cy="209025"/>
            </a:xfrm>
          </p:grpSpPr>
          <p:sp>
            <p:nvSpPr>
              <p:cNvPr id="1691" name="Google Shape;1691;p48"/>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8"/>
            <p:cNvGrpSpPr/>
            <p:nvPr/>
          </p:nvGrpSpPr>
          <p:grpSpPr>
            <a:xfrm>
              <a:off x="6192527" y="709277"/>
              <a:ext cx="269050" cy="141925"/>
              <a:chOff x="4703050" y="934300"/>
              <a:chExt cx="269050" cy="141925"/>
            </a:xfrm>
          </p:grpSpPr>
          <p:sp>
            <p:nvSpPr>
              <p:cNvPr id="1695" name="Google Shape;1695;p48"/>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22"/>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t>About Hubbub</a:t>
            </a:r>
            <a:endParaRPr sz="3000"/>
          </a:p>
        </p:txBody>
      </p:sp>
      <p:sp>
        <p:nvSpPr>
          <p:cNvPr id="1203" name="Google Shape;1203;p22"/>
          <p:cNvSpPr txBox="1"/>
          <p:nvPr>
            <p:ph idx="1" type="subTitle"/>
          </p:nvPr>
        </p:nvSpPr>
        <p:spPr>
          <a:xfrm>
            <a:off x="4893700" y="2746375"/>
            <a:ext cx="34575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600">
                <a:latin typeface="Roboto"/>
                <a:ea typeface="Roboto"/>
                <a:cs typeface="Roboto"/>
                <a:sym typeface="Roboto"/>
              </a:rPr>
              <a:t>Hubbub is a resource</a:t>
            </a:r>
            <a:r>
              <a:rPr b="1" lang="es" sz="1600">
                <a:latin typeface="Roboto"/>
                <a:ea typeface="Roboto"/>
                <a:cs typeface="Roboto"/>
                <a:sym typeface="Roboto"/>
              </a:rPr>
              <a:t>–p</a:t>
            </a:r>
            <a:r>
              <a:rPr b="1" lang="es" sz="1600">
                <a:latin typeface="Roboto"/>
                <a:ea typeface="Roboto"/>
                <a:cs typeface="Roboto"/>
                <a:sym typeface="Roboto"/>
              </a:rPr>
              <a:t>rimarily geared towards students and clubs–that allows students to connect with clubs based on their interests and current matches. </a:t>
            </a:r>
            <a:endParaRPr b="1" sz="1600">
              <a:latin typeface="Roboto"/>
              <a:ea typeface="Roboto"/>
              <a:cs typeface="Roboto"/>
              <a:sym typeface="Roboto"/>
            </a:endParaRPr>
          </a:p>
          <a:p>
            <a:pPr indent="0" lvl="0" marL="0" rtl="0" algn="ctr">
              <a:spcBef>
                <a:spcPts val="0"/>
              </a:spcBef>
              <a:spcAft>
                <a:spcPts val="0"/>
              </a:spcAft>
              <a:buNone/>
            </a:pPr>
            <a:r>
              <a:t/>
            </a:r>
            <a:endParaRPr/>
          </a:p>
        </p:txBody>
      </p:sp>
      <p:cxnSp>
        <p:nvCxnSpPr>
          <p:cNvPr id="1204" name="Google Shape;1204;p22"/>
          <p:cNvCxnSpPr/>
          <p:nvPr/>
        </p:nvCxnSpPr>
        <p:spPr>
          <a:xfrm>
            <a:off x="4969825" y="2283850"/>
            <a:ext cx="4448400" cy="0"/>
          </a:xfrm>
          <a:prstGeom prst="straightConnector1">
            <a:avLst/>
          </a:prstGeom>
          <a:noFill/>
          <a:ln cap="flat" cmpd="sng" w="9525">
            <a:solidFill>
              <a:srgbClr val="48FFD5"/>
            </a:solidFill>
            <a:prstDash val="solid"/>
            <a:round/>
            <a:headEnd len="med" w="med" type="none"/>
            <a:tailEnd len="med" w="med" type="none"/>
          </a:ln>
        </p:spPr>
      </p:cxnSp>
      <p:sp>
        <p:nvSpPr>
          <p:cNvPr id="1205" name="Google Shape;1205;p22"/>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HUBBUB</a:t>
            </a:r>
            <a:endParaRPr>
              <a:solidFill>
                <a:srgbClr val="48FFD5"/>
              </a:solidFill>
              <a:latin typeface="Impact"/>
              <a:ea typeface="Impact"/>
              <a:cs typeface="Impact"/>
              <a:sym typeface="Impact"/>
            </a:endParaRPr>
          </a:p>
        </p:txBody>
      </p:sp>
      <p:grpSp>
        <p:nvGrpSpPr>
          <p:cNvPr id="1206" name="Google Shape;1206;p22"/>
          <p:cNvGrpSpPr/>
          <p:nvPr/>
        </p:nvGrpSpPr>
        <p:grpSpPr>
          <a:xfrm>
            <a:off x="1315734" y="1350722"/>
            <a:ext cx="1931184" cy="1746454"/>
            <a:chOff x="2821450" y="2957850"/>
            <a:chExt cx="259275" cy="258550"/>
          </a:xfrm>
        </p:grpSpPr>
        <p:sp>
          <p:nvSpPr>
            <p:cNvPr id="1207" name="Google Shape;1207;p2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48FFD5"/>
            </a:solidFill>
            <a:ln>
              <a:noFill/>
            </a:ln>
          </p:spPr>
        </p:sp>
      </p:grpSp>
      <p:sp>
        <p:nvSpPr>
          <p:cNvPr id="1210" name="Google Shape;1210;p22"/>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Leah</a:t>
            </a:r>
            <a:endParaRPr>
              <a:solidFill>
                <a:srgbClr val="FFFFFF"/>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49"/>
          <p:cNvSpPr txBox="1"/>
          <p:nvPr>
            <p:ph type="ctrTitle"/>
          </p:nvPr>
        </p:nvSpPr>
        <p:spPr>
          <a:xfrm>
            <a:off x="311700" y="21641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QUESTIONS?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1705" name="Shape 1705"/>
        <p:cNvGrpSpPr/>
        <p:nvPr/>
      </p:nvGrpSpPr>
      <p:grpSpPr>
        <a:xfrm>
          <a:off x="0" y="0"/>
          <a:ext cx="0" cy="0"/>
          <a:chOff x="0" y="0"/>
          <a:chExt cx="0" cy="0"/>
        </a:xfrm>
      </p:grpSpPr>
      <p:pic>
        <p:nvPicPr>
          <p:cNvPr id="1706" name="Google Shape;1706;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23"/>
          <p:cNvSpPr txBox="1"/>
          <p:nvPr>
            <p:ph idx="6" type="ctrTitle"/>
          </p:nvPr>
        </p:nvSpPr>
        <p:spPr>
          <a:xfrm>
            <a:off x="311700" y="336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ER Diagram</a:t>
            </a:r>
            <a:endParaRPr/>
          </a:p>
        </p:txBody>
      </p:sp>
      <p:pic>
        <p:nvPicPr>
          <p:cNvPr id="1216" name="Google Shape;1216;p23"/>
          <p:cNvPicPr preferRelativeResize="0"/>
          <p:nvPr/>
        </p:nvPicPr>
        <p:blipFill rotWithShape="1">
          <a:blip r:embed="rId3">
            <a:alphaModFix/>
          </a:blip>
          <a:srcRect b="5488" l="3724" r="3613" t="3336"/>
          <a:stretch/>
        </p:blipFill>
        <p:spPr>
          <a:xfrm>
            <a:off x="2212489" y="1000050"/>
            <a:ext cx="4719010" cy="3892351"/>
          </a:xfrm>
          <a:prstGeom prst="rect">
            <a:avLst/>
          </a:prstGeom>
          <a:noFill/>
          <a:ln>
            <a:noFill/>
          </a:ln>
        </p:spPr>
      </p:pic>
      <p:sp>
        <p:nvSpPr>
          <p:cNvPr id="1217" name="Google Shape;1217;p23"/>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Leah</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24"/>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FRAMEWORKS/TECHNOLOGIES</a:t>
            </a:r>
            <a:endParaRPr/>
          </a:p>
        </p:txBody>
      </p:sp>
      <p:sp>
        <p:nvSpPr>
          <p:cNvPr id="1223" name="Google Shape;1223;p24"/>
          <p:cNvSpPr txBox="1"/>
          <p:nvPr>
            <p:ph idx="1" type="subTitle"/>
          </p:nvPr>
        </p:nvSpPr>
        <p:spPr>
          <a:xfrm>
            <a:off x="726624" y="3512525"/>
            <a:ext cx="21882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F</a:t>
            </a:r>
            <a:r>
              <a:rPr lang="es" sz="1400"/>
              <a:t>lexible authentication solution for user model</a:t>
            </a:r>
            <a:endParaRPr sz="1400"/>
          </a:p>
        </p:txBody>
      </p:sp>
      <p:sp>
        <p:nvSpPr>
          <p:cNvPr id="1224" name="Google Shape;1224;p24"/>
          <p:cNvSpPr txBox="1"/>
          <p:nvPr>
            <p:ph idx="2" type="subTitle"/>
          </p:nvPr>
        </p:nvSpPr>
        <p:spPr>
          <a:xfrm>
            <a:off x="3218025" y="3512513"/>
            <a:ext cx="2406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CSS framework </a:t>
            </a:r>
            <a:r>
              <a:rPr lang="es" sz="1400">
                <a:solidFill>
                  <a:schemeClr val="lt1"/>
                </a:solidFill>
              </a:rPr>
              <a:t>for g</a:t>
            </a:r>
            <a:r>
              <a:rPr lang="es" sz="1400">
                <a:solidFill>
                  <a:schemeClr val="lt1"/>
                </a:solidFill>
              </a:rPr>
              <a:t>eneral web app components</a:t>
            </a:r>
            <a:endParaRPr sz="1400"/>
          </a:p>
        </p:txBody>
      </p:sp>
      <p:sp>
        <p:nvSpPr>
          <p:cNvPr id="1225" name="Google Shape;1225;p24"/>
          <p:cNvSpPr txBox="1"/>
          <p:nvPr>
            <p:ph idx="3" type="subTitle"/>
          </p:nvPr>
        </p:nvSpPr>
        <p:spPr>
          <a:xfrm>
            <a:off x="6345981" y="3512538"/>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HTML manipulation and requests </a:t>
            </a:r>
            <a:endParaRPr sz="1400"/>
          </a:p>
        </p:txBody>
      </p:sp>
      <p:sp>
        <p:nvSpPr>
          <p:cNvPr id="1226" name="Google Shape;1226;p24"/>
          <p:cNvSpPr txBox="1"/>
          <p:nvPr>
            <p:ph type="ctrTitle"/>
          </p:nvPr>
        </p:nvSpPr>
        <p:spPr>
          <a:xfrm>
            <a:off x="726631" y="346131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Devise</a:t>
            </a:r>
            <a:endParaRPr sz="1800"/>
          </a:p>
        </p:txBody>
      </p:sp>
      <p:sp>
        <p:nvSpPr>
          <p:cNvPr id="1227" name="Google Shape;1227;p24"/>
          <p:cNvSpPr txBox="1"/>
          <p:nvPr>
            <p:ph idx="4" type="ctrTitle"/>
          </p:nvPr>
        </p:nvSpPr>
        <p:spPr>
          <a:xfrm>
            <a:off x="3383481" y="344696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BOOTSTRAP</a:t>
            </a:r>
            <a:endParaRPr sz="1800"/>
          </a:p>
        </p:txBody>
      </p:sp>
      <p:sp>
        <p:nvSpPr>
          <p:cNvPr id="1228" name="Google Shape;1228;p24"/>
          <p:cNvSpPr txBox="1"/>
          <p:nvPr>
            <p:ph idx="5" type="ctrTitle"/>
          </p:nvPr>
        </p:nvSpPr>
        <p:spPr>
          <a:xfrm>
            <a:off x="6252681" y="344696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JQUERY/AJAX</a:t>
            </a:r>
            <a:endParaRPr sz="1800"/>
          </a:p>
        </p:txBody>
      </p:sp>
      <p:cxnSp>
        <p:nvCxnSpPr>
          <p:cNvPr id="1229" name="Google Shape;1229;p24"/>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1230" name="Google Shape;1230;p24"/>
          <p:cNvGrpSpPr/>
          <p:nvPr/>
        </p:nvGrpSpPr>
        <p:grpSpPr>
          <a:xfrm>
            <a:off x="1083589" y="1766884"/>
            <a:ext cx="1362079" cy="1244284"/>
            <a:chOff x="3599700" y="1954475"/>
            <a:chExt cx="296175" cy="295400"/>
          </a:xfrm>
        </p:grpSpPr>
        <p:sp>
          <p:nvSpPr>
            <p:cNvPr id="1231" name="Google Shape;1231;p2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4" name="Google Shape;1234;p24"/>
          <p:cNvPicPr preferRelativeResize="0"/>
          <p:nvPr/>
        </p:nvPicPr>
        <p:blipFill>
          <a:blip r:embed="rId3">
            <a:alphaModFix/>
          </a:blip>
          <a:stretch>
            <a:fillRect/>
          </a:stretch>
        </p:blipFill>
        <p:spPr>
          <a:xfrm>
            <a:off x="3383475" y="1436325"/>
            <a:ext cx="2029248" cy="1704251"/>
          </a:xfrm>
          <a:prstGeom prst="rect">
            <a:avLst/>
          </a:prstGeom>
          <a:noFill/>
          <a:ln>
            <a:noFill/>
          </a:ln>
        </p:spPr>
      </p:pic>
      <p:sp>
        <p:nvSpPr>
          <p:cNvPr id="1235" name="Google Shape;1235;p24"/>
          <p:cNvSpPr txBox="1"/>
          <p:nvPr/>
        </p:nvSpPr>
        <p:spPr>
          <a:xfrm>
            <a:off x="2222050" y="4321425"/>
            <a:ext cx="7334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ChartKick, Groupdate, and Disqus </a:t>
            </a:r>
            <a:endParaRPr>
              <a:solidFill>
                <a:schemeClr val="lt1"/>
              </a:solidFill>
              <a:latin typeface="Roboto Light"/>
              <a:ea typeface="Roboto Light"/>
              <a:cs typeface="Roboto Light"/>
              <a:sym typeface="Roboto Light"/>
            </a:endParaRPr>
          </a:p>
        </p:txBody>
      </p:sp>
      <p:pic>
        <p:nvPicPr>
          <p:cNvPr id="1236" name="Google Shape;1236;p24"/>
          <p:cNvPicPr preferRelativeResize="0"/>
          <p:nvPr/>
        </p:nvPicPr>
        <p:blipFill>
          <a:blip r:embed="rId4">
            <a:alphaModFix/>
          </a:blip>
          <a:stretch>
            <a:fillRect/>
          </a:stretch>
        </p:blipFill>
        <p:spPr>
          <a:xfrm>
            <a:off x="6186725" y="1064550"/>
            <a:ext cx="2275575" cy="2275575"/>
          </a:xfrm>
          <a:prstGeom prst="rect">
            <a:avLst/>
          </a:prstGeom>
          <a:noFill/>
          <a:ln>
            <a:noFill/>
          </a:ln>
        </p:spPr>
      </p:pic>
      <p:sp>
        <p:nvSpPr>
          <p:cNvPr id="1237" name="Google Shape;1237;p24"/>
          <p:cNvSpPr txBox="1"/>
          <p:nvPr/>
        </p:nvSpPr>
        <p:spPr>
          <a:xfrm>
            <a:off x="186850" y="42755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Roboto Black"/>
                <a:ea typeface="Roboto Black"/>
                <a:cs typeface="Roboto Black"/>
                <a:sym typeface="Roboto Black"/>
              </a:rPr>
              <a:t>Additional: </a:t>
            </a:r>
            <a:endParaRPr sz="1800">
              <a:solidFill>
                <a:schemeClr val="lt1"/>
              </a:solidFill>
              <a:latin typeface="Roboto Black"/>
              <a:ea typeface="Roboto Black"/>
              <a:cs typeface="Roboto Black"/>
              <a:sym typeface="Roboto Black"/>
            </a:endParaRPr>
          </a:p>
        </p:txBody>
      </p:sp>
      <p:sp>
        <p:nvSpPr>
          <p:cNvPr id="1238" name="Google Shape;1238;p24"/>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a:t>
            </a:r>
            <a:r>
              <a:rPr lang="es">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242" name="Shape 1242"/>
        <p:cNvGrpSpPr/>
        <p:nvPr/>
      </p:nvGrpSpPr>
      <p:grpSpPr>
        <a:xfrm>
          <a:off x="0" y="0"/>
          <a:ext cx="0" cy="0"/>
          <a:chOff x="0" y="0"/>
          <a:chExt cx="0" cy="0"/>
        </a:xfrm>
      </p:grpSpPr>
      <p:sp>
        <p:nvSpPr>
          <p:cNvPr id="1243" name="Google Shape;1243;p25"/>
          <p:cNvSpPr/>
          <p:nvPr/>
        </p:nvSpPr>
        <p:spPr>
          <a:xfrm>
            <a:off x="1336225" y="33048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4" name="Google Shape;1244;p25"/>
          <p:cNvSpPr/>
          <p:nvPr/>
        </p:nvSpPr>
        <p:spPr>
          <a:xfrm>
            <a:off x="1336225" y="26035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5" name="Google Shape;1245;p25"/>
          <p:cNvSpPr/>
          <p:nvPr/>
        </p:nvSpPr>
        <p:spPr>
          <a:xfrm>
            <a:off x="1336225" y="19021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6" name="Google Shape;1246;p25"/>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DEVISE</a:t>
            </a:r>
            <a:endParaRPr>
              <a:solidFill>
                <a:srgbClr val="FFFFFF"/>
              </a:solidFill>
            </a:endParaRPr>
          </a:p>
        </p:txBody>
      </p:sp>
      <p:sp>
        <p:nvSpPr>
          <p:cNvPr id="1247" name="Google Shape;1247;p25"/>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USERS</a:t>
            </a:r>
            <a:endParaRPr>
              <a:solidFill>
                <a:schemeClr val="dk1"/>
              </a:solidFill>
            </a:endParaRPr>
          </a:p>
        </p:txBody>
      </p:sp>
      <p:sp>
        <p:nvSpPr>
          <p:cNvPr id="1248" name="Google Shape;1248;p25"/>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ADMIN</a:t>
            </a:r>
            <a:endParaRPr>
              <a:solidFill>
                <a:schemeClr val="dk1"/>
              </a:solidFill>
            </a:endParaRPr>
          </a:p>
        </p:txBody>
      </p:sp>
      <p:sp>
        <p:nvSpPr>
          <p:cNvPr id="1249" name="Google Shape;1249;p25"/>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CLUBS</a:t>
            </a:r>
            <a:endParaRPr>
              <a:solidFill>
                <a:schemeClr val="dk1"/>
              </a:solidFill>
            </a:endParaRPr>
          </a:p>
        </p:txBody>
      </p:sp>
      <p:cxnSp>
        <p:nvCxnSpPr>
          <p:cNvPr id="1250" name="Google Shape;1250;p25"/>
          <p:cNvCxnSpPr/>
          <p:nvPr/>
        </p:nvCxnSpPr>
        <p:spPr>
          <a:xfrm>
            <a:off x="0" y="1197575"/>
            <a:ext cx="3340500" cy="0"/>
          </a:xfrm>
          <a:prstGeom prst="straightConnector1">
            <a:avLst/>
          </a:prstGeom>
          <a:noFill/>
          <a:ln cap="flat" cmpd="sng" w="9525">
            <a:solidFill>
              <a:srgbClr val="48FFD5"/>
            </a:solidFill>
            <a:prstDash val="solid"/>
            <a:round/>
            <a:headEnd len="med" w="med" type="none"/>
            <a:tailEnd len="med" w="med" type="none"/>
          </a:ln>
        </p:spPr>
      </p:cxnSp>
      <p:sp>
        <p:nvSpPr>
          <p:cNvPr id="1251" name="Google Shape;1251;p25"/>
          <p:cNvSpPr/>
          <p:nvPr/>
        </p:nvSpPr>
        <p:spPr>
          <a:xfrm>
            <a:off x="819925" y="18807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52" name="Google Shape;1252;p25"/>
          <p:cNvSpPr/>
          <p:nvPr/>
        </p:nvSpPr>
        <p:spPr>
          <a:xfrm>
            <a:off x="819925" y="25820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53" name="Google Shape;1253;p25"/>
          <p:cNvSpPr/>
          <p:nvPr/>
        </p:nvSpPr>
        <p:spPr>
          <a:xfrm>
            <a:off x="819925" y="32834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1254" name="Google Shape;1254;p25"/>
          <p:cNvGrpSpPr/>
          <p:nvPr/>
        </p:nvGrpSpPr>
        <p:grpSpPr>
          <a:xfrm>
            <a:off x="5037378" y="1522681"/>
            <a:ext cx="2790205" cy="2422132"/>
            <a:chOff x="3599700" y="1954475"/>
            <a:chExt cx="296175" cy="295400"/>
          </a:xfrm>
        </p:grpSpPr>
        <p:sp>
          <p:nvSpPr>
            <p:cNvPr id="1255" name="Google Shape;1255;p25"/>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5"/>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5"/>
          <p:cNvGrpSpPr/>
          <p:nvPr/>
        </p:nvGrpSpPr>
        <p:grpSpPr>
          <a:xfrm>
            <a:off x="863284" y="1924535"/>
            <a:ext cx="337178" cy="336332"/>
            <a:chOff x="-57578225" y="1904075"/>
            <a:chExt cx="319025" cy="318225"/>
          </a:xfrm>
        </p:grpSpPr>
        <p:sp>
          <p:nvSpPr>
            <p:cNvPr id="1259" name="Google Shape;1259;p2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25"/>
          <p:cNvGrpSpPr/>
          <p:nvPr/>
        </p:nvGrpSpPr>
        <p:grpSpPr>
          <a:xfrm>
            <a:off x="884920" y="3327215"/>
            <a:ext cx="293871" cy="336332"/>
            <a:chOff x="-51708850" y="2305750"/>
            <a:chExt cx="278050" cy="318225"/>
          </a:xfrm>
        </p:grpSpPr>
        <p:sp>
          <p:nvSpPr>
            <p:cNvPr id="1264" name="Google Shape;1264;p2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25"/>
          <p:cNvGrpSpPr/>
          <p:nvPr/>
        </p:nvGrpSpPr>
        <p:grpSpPr>
          <a:xfrm>
            <a:off x="866004" y="2628643"/>
            <a:ext cx="331721" cy="330827"/>
            <a:chOff x="2141000" y="1954475"/>
            <a:chExt cx="296975" cy="296175"/>
          </a:xfrm>
        </p:grpSpPr>
        <p:sp>
          <p:nvSpPr>
            <p:cNvPr id="1268" name="Google Shape;1268;p25"/>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25"/>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26"/>
          <p:cNvSpPr txBox="1"/>
          <p:nvPr>
            <p:ph idx="4" type="ctrTitle"/>
          </p:nvPr>
        </p:nvSpPr>
        <p:spPr>
          <a:xfrm>
            <a:off x="655050" y="76780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Authentication          &amp;</a:t>
            </a:r>
            <a:r>
              <a:rPr lang="es">
                <a:solidFill>
                  <a:schemeClr val="lt1"/>
                </a:solidFill>
              </a:rPr>
              <a:t>          </a:t>
            </a:r>
            <a:r>
              <a:rPr lang="es"/>
              <a:t>Authorization</a:t>
            </a:r>
            <a:endParaRPr/>
          </a:p>
        </p:txBody>
      </p:sp>
      <p:pic>
        <p:nvPicPr>
          <p:cNvPr id="1278" name="Google Shape;1278;p26"/>
          <p:cNvPicPr preferRelativeResize="0"/>
          <p:nvPr/>
        </p:nvPicPr>
        <p:blipFill>
          <a:blip r:embed="rId3">
            <a:alphaModFix/>
          </a:blip>
          <a:stretch>
            <a:fillRect/>
          </a:stretch>
        </p:blipFill>
        <p:spPr>
          <a:xfrm>
            <a:off x="655050" y="1557625"/>
            <a:ext cx="2988100" cy="1142509"/>
          </a:xfrm>
          <a:prstGeom prst="rect">
            <a:avLst/>
          </a:prstGeom>
          <a:noFill/>
          <a:ln>
            <a:noFill/>
          </a:ln>
        </p:spPr>
      </p:pic>
      <p:pic>
        <p:nvPicPr>
          <p:cNvPr id="1279" name="Google Shape;1279;p26"/>
          <p:cNvPicPr preferRelativeResize="0"/>
          <p:nvPr/>
        </p:nvPicPr>
        <p:blipFill>
          <a:blip r:embed="rId4">
            <a:alphaModFix/>
          </a:blip>
          <a:stretch>
            <a:fillRect/>
          </a:stretch>
        </p:blipFill>
        <p:spPr>
          <a:xfrm>
            <a:off x="655050" y="3130350"/>
            <a:ext cx="2841352" cy="1665625"/>
          </a:xfrm>
          <a:prstGeom prst="rect">
            <a:avLst/>
          </a:prstGeom>
          <a:noFill/>
          <a:ln>
            <a:noFill/>
          </a:ln>
        </p:spPr>
      </p:pic>
      <p:pic>
        <p:nvPicPr>
          <p:cNvPr id="1280" name="Google Shape;1280;p26"/>
          <p:cNvPicPr preferRelativeResize="0"/>
          <p:nvPr/>
        </p:nvPicPr>
        <p:blipFill>
          <a:blip r:embed="rId5">
            <a:alphaModFix/>
          </a:blip>
          <a:stretch>
            <a:fillRect/>
          </a:stretch>
        </p:blipFill>
        <p:spPr>
          <a:xfrm>
            <a:off x="5262555" y="3277062"/>
            <a:ext cx="3138095" cy="1372200"/>
          </a:xfrm>
          <a:prstGeom prst="rect">
            <a:avLst/>
          </a:prstGeom>
          <a:noFill/>
          <a:ln>
            <a:noFill/>
          </a:ln>
        </p:spPr>
      </p:pic>
      <p:pic>
        <p:nvPicPr>
          <p:cNvPr id="1281" name="Google Shape;1281;p26"/>
          <p:cNvPicPr preferRelativeResize="0"/>
          <p:nvPr/>
        </p:nvPicPr>
        <p:blipFill>
          <a:blip r:embed="rId6">
            <a:alphaModFix/>
          </a:blip>
          <a:stretch>
            <a:fillRect/>
          </a:stretch>
        </p:blipFill>
        <p:spPr>
          <a:xfrm>
            <a:off x="5262550" y="1557624"/>
            <a:ext cx="3138101" cy="1436987"/>
          </a:xfrm>
          <a:prstGeom prst="rect">
            <a:avLst/>
          </a:prstGeom>
          <a:noFill/>
          <a:ln>
            <a:noFill/>
          </a:ln>
        </p:spPr>
      </p:pic>
      <p:sp>
        <p:nvSpPr>
          <p:cNvPr id="1282" name="Google Shape;1282;p26"/>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2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Bootstrap</a:t>
            </a:r>
            <a:endParaRPr/>
          </a:p>
        </p:txBody>
      </p:sp>
      <p:sp>
        <p:nvSpPr>
          <p:cNvPr id="1288" name="Google Shape;1288;p27"/>
          <p:cNvSpPr/>
          <p:nvPr/>
        </p:nvSpPr>
        <p:spPr>
          <a:xfrm>
            <a:off x="1223400" y="27971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89" name="Google Shape;1289;p27"/>
          <p:cNvSpPr/>
          <p:nvPr/>
        </p:nvSpPr>
        <p:spPr>
          <a:xfrm>
            <a:off x="1223400" y="20957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0" name="Google Shape;1290;p27"/>
          <p:cNvSpPr/>
          <p:nvPr/>
        </p:nvSpPr>
        <p:spPr>
          <a:xfrm>
            <a:off x="1223400" y="13944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1" name="Google Shape;1291;p27"/>
          <p:cNvSpPr txBox="1"/>
          <p:nvPr>
            <p:ph type="ctrTitle"/>
          </p:nvPr>
        </p:nvSpPr>
        <p:spPr>
          <a:xfrm>
            <a:off x="1445106" y="158014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CAROUSEL</a:t>
            </a:r>
            <a:endParaRPr sz="1400">
              <a:solidFill>
                <a:schemeClr val="dk1"/>
              </a:solidFill>
            </a:endParaRPr>
          </a:p>
        </p:txBody>
      </p:sp>
      <p:sp>
        <p:nvSpPr>
          <p:cNvPr id="1292" name="Google Shape;1292;p27"/>
          <p:cNvSpPr txBox="1"/>
          <p:nvPr>
            <p:ph idx="2" type="ctrTitle"/>
          </p:nvPr>
        </p:nvSpPr>
        <p:spPr>
          <a:xfrm>
            <a:off x="1445106" y="298283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LIST GROUPS</a:t>
            </a:r>
            <a:endParaRPr sz="1400">
              <a:solidFill>
                <a:schemeClr val="dk1"/>
              </a:solidFill>
            </a:endParaRPr>
          </a:p>
        </p:txBody>
      </p:sp>
      <p:sp>
        <p:nvSpPr>
          <p:cNvPr id="1293" name="Google Shape;1293;p27"/>
          <p:cNvSpPr txBox="1"/>
          <p:nvPr>
            <p:ph idx="3" type="ctrTitle"/>
          </p:nvPr>
        </p:nvSpPr>
        <p:spPr>
          <a:xfrm>
            <a:off x="1445106" y="228149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CARD COLUMNS</a:t>
            </a:r>
            <a:endParaRPr sz="1400">
              <a:solidFill>
                <a:schemeClr val="dk1"/>
              </a:solidFill>
            </a:endParaRPr>
          </a:p>
        </p:txBody>
      </p:sp>
      <p:sp>
        <p:nvSpPr>
          <p:cNvPr id="1294" name="Google Shape;1294;p27"/>
          <p:cNvSpPr/>
          <p:nvPr/>
        </p:nvSpPr>
        <p:spPr>
          <a:xfrm>
            <a:off x="707100" y="13729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5" name="Google Shape;1295;p27"/>
          <p:cNvSpPr/>
          <p:nvPr/>
        </p:nvSpPr>
        <p:spPr>
          <a:xfrm>
            <a:off x="707100" y="20743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6" name="Google Shape;1296;p27"/>
          <p:cNvSpPr/>
          <p:nvPr/>
        </p:nvSpPr>
        <p:spPr>
          <a:xfrm>
            <a:off x="820388" y="148680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27"/>
          <p:cNvSpPr/>
          <p:nvPr/>
        </p:nvSpPr>
        <p:spPr>
          <a:xfrm>
            <a:off x="707100" y="27756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8" name="Google Shape;1298;p27"/>
          <p:cNvSpPr/>
          <p:nvPr/>
        </p:nvSpPr>
        <p:spPr>
          <a:xfrm>
            <a:off x="1223400" y="34984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9" name="Google Shape;1299;p27"/>
          <p:cNvSpPr txBox="1"/>
          <p:nvPr>
            <p:ph idx="2" type="ctrTitle"/>
          </p:nvPr>
        </p:nvSpPr>
        <p:spPr>
          <a:xfrm>
            <a:off x="1445106" y="36841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NAVBAR</a:t>
            </a:r>
            <a:endParaRPr sz="1400">
              <a:solidFill>
                <a:schemeClr val="dk1"/>
              </a:solidFill>
            </a:endParaRPr>
          </a:p>
        </p:txBody>
      </p:sp>
      <p:sp>
        <p:nvSpPr>
          <p:cNvPr id="1300" name="Google Shape;1300;p27"/>
          <p:cNvSpPr/>
          <p:nvPr/>
        </p:nvSpPr>
        <p:spPr>
          <a:xfrm>
            <a:off x="707100" y="34770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01" name="Google Shape;1301;p27"/>
          <p:cNvSpPr/>
          <p:nvPr/>
        </p:nvSpPr>
        <p:spPr>
          <a:xfrm>
            <a:off x="1223400" y="41998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02" name="Google Shape;1302;p27"/>
          <p:cNvSpPr txBox="1"/>
          <p:nvPr>
            <p:ph idx="2" type="ctrTitle"/>
          </p:nvPr>
        </p:nvSpPr>
        <p:spPr>
          <a:xfrm>
            <a:off x="1445106" y="438553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FORMS &amp; BUTTONS</a:t>
            </a:r>
            <a:endParaRPr sz="1400">
              <a:solidFill>
                <a:schemeClr val="dk1"/>
              </a:solidFill>
            </a:endParaRPr>
          </a:p>
        </p:txBody>
      </p:sp>
      <p:sp>
        <p:nvSpPr>
          <p:cNvPr id="1303" name="Google Shape;1303;p27"/>
          <p:cNvSpPr/>
          <p:nvPr/>
        </p:nvSpPr>
        <p:spPr>
          <a:xfrm>
            <a:off x="707100" y="41783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1304" name="Google Shape;1304;p27"/>
          <p:cNvPicPr preferRelativeResize="0"/>
          <p:nvPr/>
        </p:nvPicPr>
        <p:blipFill>
          <a:blip r:embed="rId3">
            <a:alphaModFix/>
          </a:blip>
          <a:stretch>
            <a:fillRect/>
          </a:stretch>
        </p:blipFill>
        <p:spPr>
          <a:xfrm>
            <a:off x="3835200" y="1552723"/>
            <a:ext cx="5237875" cy="2869854"/>
          </a:xfrm>
          <a:prstGeom prst="rect">
            <a:avLst/>
          </a:prstGeom>
          <a:noFill/>
          <a:ln>
            <a:noFill/>
          </a:ln>
        </p:spPr>
      </p:pic>
      <p:sp>
        <p:nvSpPr>
          <p:cNvPr id="1305" name="Google Shape;1305;p27"/>
          <p:cNvSpPr/>
          <p:nvPr/>
        </p:nvSpPr>
        <p:spPr>
          <a:xfrm>
            <a:off x="820375" y="218816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27"/>
          <p:cNvSpPr/>
          <p:nvPr/>
        </p:nvSpPr>
        <p:spPr>
          <a:xfrm>
            <a:off x="820375" y="359086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27"/>
          <p:cNvSpPr/>
          <p:nvPr/>
        </p:nvSpPr>
        <p:spPr>
          <a:xfrm>
            <a:off x="820400" y="4292225"/>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8" name="Google Shape;1308;p27"/>
          <p:cNvSpPr/>
          <p:nvPr/>
        </p:nvSpPr>
        <p:spPr>
          <a:xfrm>
            <a:off x="820400" y="288951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309" name="Google Shape;1309;p27"/>
          <p:cNvPicPr preferRelativeResize="0"/>
          <p:nvPr/>
        </p:nvPicPr>
        <p:blipFill>
          <a:blip r:embed="rId4">
            <a:alphaModFix/>
          </a:blip>
          <a:stretch>
            <a:fillRect/>
          </a:stretch>
        </p:blipFill>
        <p:spPr>
          <a:xfrm>
            <a:off x="4040803" y="1389337"/>
            <a:ext cx="4826671" cy="3196626"/>
          </a:xfrm>
          <a:prstGeom prst="rect">
            <a:avLst/>
          </a:prstGeom>
          <a:noFill/>
          <a:ln>
            <a:noFill/>
          </a:ln>
        </p:spPr>
      </p:pic>
      <p:pic>
        <p:nvPicPr>
          <p:cNvPr id="1310" name="Google Shape;1310;p27"/>
          <p:cNvPicPr preferRelativeResize="0"/>
          <p:nvPr/>
        </p:nvPicPr>
        <p:blipFill>
          <a:blip r:embed="rId5">
            <a:alphaModFix/>
          </a:blip>
          <a:stretch>
            <a:fillRect/>
          </a:stretch>
        </p:blipFill>
        <p:spPr>
          <a:xfrm>
            <a:off x="3835212" y="1501044"/>
            <a:ext cx="5124600" cy="2973219"/>
          </a:xfrm>
          <a:prstGeom prst="rect">
            <a:avLst/>
          </a:prstGeom>
          <a:noFill/>
          <a:ln>
            <a:noFill/>
          </a:ln>
        </p:spPr>
      </p:pic>
      <p:pic>
        <p:nvPicPr>
          <p:cNvPr id="1311" name="Google Shape;1311;p27"/>
          <p:cNvPicPr preferRelativeResize="0"/>
          <p:nvPr/>
        </p:nvPicPr>
        <p:blipFill>
          <a:blip r:embed="rId6">
            <a:alphaModFix/>
          </a:blip>
          <a:stretch>
            <a:fillRect/>
          </a:stretch>
        </p:blipFill>
        <p:spPr>
          <a:xfrm>
            <a:off x="4816466" y="1037475"/>
            <a:ext cx="3275349" cy="3749926"/>
          </a:xfrm>
          <a:prstGeom prst="rect">
            <a:avLst/>
          </a:prstGeom>
          <a:noFill/>
          <a:ln>
            <a:noFill/>
          </a:ln>
        </p:spPr>
      </p:pic>
      <p:pic>
        <p:nvPicPr>
          <p:cNvPr id="1312" name="Google Shape;1312;p27"/>
          <p:cNvPicPr preferRelativeResize="0"/>
          <p:nvPr/>
        </p:nvPicPr>
        <p:blipFill>
          <a:blip r:embed="rId7">
            <a:alphaModFix/>
          </a:blip>
          <a:stretch>
            <a:fillRect/>
          </a:stretch>
        </p:blipFill>
        <p:spPr>
          <a:xfrm>
            <a:off x="3835200" y="2438956"/>
            <a:ext cx="5237877" cy="1097406"/>
          </a:xfrm>
          <a:prstGeom prst="rect">
            <a:avLst/>
          </a:prstGeom>
          <a:noFill/>
          <a:ln>
            <a:noFill/>
          </a:ln>
        </p:spPr>
      </p:pic>
      <p:sp>
        <p:nvSpPr>
          <p:cNvPr id="1313" name="Google Shape;1313;p27"/>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1000"/>
                                        <p:tgtEl>
                                          <p:spTgt spid="1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1000"/>
                                        <p:tgtEl>
                                          <p:spTgt spid="12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1"/>
                                        </p:tgtEl>
                                        <p:attrNameLst>
                                          <p:attrName>style.visibility</p:attrName>
                                        </p:attrNameLst>
                                      </p:cBhvr>
                                      <p:to>
                                        <p:strVal val="visible"/>
                                      </p:to>
                                    </p:set>
                                    <p:anim calcmode="lin" valueType="num">
                                      <p:cBhvr additive="base">
                                        <p:cTn dur="1000"/>
                                        <p:tgtEl>
                                          <p:spTgt spid="1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1000"/>
                                        <p:tgtEl>
                                          <p:spTgt spid="12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04"/>
                                        </p:tgtEl>
                                        <p:attrNameLst>
                                          <p:attrName>style.visibility</p:attrName>
                                        </p:attrNameLst>
                                      </p:cBhvr>
                                      <p:to>
                                        <p:strVal val="visible"/>
                                      </p:to>
                                    </p:set>
                                    <p:anim calcmode="lin" valueType="num">
                                      <p:cBhvr additive="base">
                                        <p:cTn dur="1000"/>
                                        <p:tgtEl>
                                          <p:spTgt spid="13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1000"/>
                                        <p:tgtEl>
                                          <p:spTgt spid="1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5"/>
                                        </p:tgtEl>
                                        <p:attrNameLst>
                                          <p:attrName>style.visibility</p:attrName>
                                        </p:attrNameLst>
                                      </p:cBhvr>
                                      <p:to>
                                        <p:strVal val="visible"/>
                                      </p:to>
                                    </p:set>
                                    <p:anim calcmode="lin" valueType="num">
                                      <p:cBhvr additive="base">
                                        <p:cTn dur="1000"/>
                                        <p:tgtEl>
                                          <p:spTgt spid="12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5"/>
                                        </p:tgtEl>
                                        <p:attrNameLst>
                                          <p:attrName>style.visibility</p:attrName>
                                        </p:attrNameLst>
                                      </p:cBhvr>
                                      <p:to>
                                        <p:strVal val="visible"/>
                                      </p:to>
                                    </p:set>
                                    <p:anim calcmode="lin" valueType="num">
                                      <p:cBhvr additive="base">
                                        <p:cTn dur="1000"/>
                                        <p:tgtEl>
                                          <p:spTgt spid="1305"/>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04"/>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309"/>
                                        </p:tgtEl>
                                        <p:attrNameLst>
                                          <p:attrName>style.visibility</p:attrName>
                                        </p:attrNameLst>
                                      </p:cBhvr>
                                      <p:to>
                                        <p:strVal val="visible"/>
                                      </p:to>
                                    </p:set>
                                    <p:anim calcmode="lin" valueType="num">
                                      <p:cBhvr additive="base">
                                        <p:cTn dur="1000"/>
                                        <p:tgtEl>
                                          <p:spTgt spid="13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1000"/>
                                        <p:tgtEl>
                                          <p:spTgt spid="1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2"/>
                                        </p:tgtEl>
                                        <p:attrNameLst>
                                          <p:attrName>style.visibility</p:attrName>
                                        </p:attrNameLst>
                                      </p:cBhvr>
                                      <p:to>
                                        <p:strVal val="visible"/>
                                      </p:to>
                                    </p:set>
                                    <p:anim calcmode="lin" valueType="num">
                                      <p:cBhvr additive="base">
                                        <p:cTn dur="1000"/>
                                        <p:tgtEl>
                                          <p:spTgt spid="1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7"/>
                                        </p:tgtEl>
                                        <p:attrNameLst>
                                          <p:attrName>style.visibility</p:attrName>
                                        </p:attrNameLst>
                                      </p:cBhvr>
                                      <p:to>
                                        <p:strVal val="visible"/>
                                      </p:to>
                                    </p:set>
                                    <p:anim calcmode="lin" valueType="num">
                                      <p:cBhvr additive="base">
                                        <p:cTn dur="1000"/>
                                        <p:tgtEl>
                                          <p:spTgt spid="12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8"/>
                                        </p:tgtEl>
                                        <p:attrNameLst>
                                          <p:attrName>style.visibility</p:attrName>
                                        </p:attrNameLst>
                                      </p:cBhvr>
                                      <p:to>
                                        <p:strVal val="visible"/>
                                      </p:to>
                                    </p:set>
                                    <p:anim calcmode="lin" valueType="num">
                                      <p:cBhvr additive="base">
                                        <p:cTn dur="1000"/>
                                        <p:tgtEl>
                                          <p:spTgt spid="13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10"/>
                                        </p:tgtEl>
                                        <p:attrNameLst>
                                          <p:attrName>style.visibility</p:attrName>
                                        </p:attrNameLst>
                                      </p:cBhvr>
                                      <p:to>
                                        <p:strVal val="visible"/>
                                      </p:to>
                                    </p:set>
                                    <p:anim calcmode="lin" valueType="num">
                                      <p:cBhvr additive="base">
                                        <p:cTn dur="1000"/>
                                        <p:tgtEl>
                                          <p:spTgt spid="1310"/>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400"/>
                                          </p:stCondLst>
                                        </p:cTn>
                                        <p:tgtEl>
                                          <p:spTgt spid="1310"/>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312"/>
                                        </p:tgtEl>
                                        <p:attrNameLst>
                                          <p:attrName>style.visibility</p:attrName>
                                        </p:attrNameLst>
                                      </p:cBhvr>
                                      <p:to>
                                        <p:strVal val="visible"/>
                                      </p:to>
                                    </p:set>
                                    <p:anim calcmode="lin" valueType="num">
                                      <p:cBhvr additive="base">
                                        <p:cTn dur="1000"/>
                                        <p:tgtEl>
                                          <p:spTgt spid="13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8"/>
                                        </p:tgtEl>
                                        <p:attrNameLst>
                                          <p:attrName>style.visibility</p:attrName>
                                        </p:attrNameLst>
                                      </p:cBhvr>
                                      <p:to>
                                        <p:strVal val="visible"/>
                                      </p:to>
                                    </p:set>
                                    <p:anim calcmode="lin" valueType="num">
                                      <p:cBhvr additive="base">
                                        <p:cTn dur="1000"/>
                                        <p:tgtEl>
                                          <p:spTgt spid="12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1000"/>
                                        <p:tgtEl>
                                          <p:spTgt spid="1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0"/>
                                        </p:tgtEl>
                                        <p:attrNameLst>
                                          <p:attrName>style.visibility</p:attrName>
                                        </p:attrNameLst>
                                      </p:cBhvr>
                                      <p:to>
                                        <p:strVal val="visible"/>
                                      </p:to>
                                    </p:set>
                                    <p:anim calcmode="lin" valueType="num">
                                      <p:cBhvr additive="base">
                                        <p:cTn dur="1000"/>
                                        <p:tgtEl>
                                          <p:spTgt spid="13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6"/>
                                        </p:tgtEl>
                                        <p:attrNameLst>
                                          <p:attrName>style.visibility</p:attrName>
                                        </p:attrNameLst>
                                      </p:cBhvr>
                                      <p:to>
                                        <p:strVal val="visible"/>
                                      </p:to>
                                    </p:set>
                                    <p:anim calcmode="lin" valueType="num">
                                      <p:cBhvr additive="base">
                                        <p:cTn dur="1000"/>
                                        <p:tgtEl>
                                          <p:spTgt spid="1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gtEl>
                                        <p:attrNameLst>
                                          <p:attrName>style.visibility</p:attrName>
                                        </p:attrNameLst>
                                      </p:cBhvr>
                                      <p:to>
                                        <p:strVal val="visible"/>
                                      </p:to>
                                    </p:set>
                                    <p:anim calcmode="lin" valueType="num">
                                      <p:cBhvr additive="base">
                                        <p:cTn dur="1000"/>
                                        <p:tgtEl>
                                          <p:spTgt spid="1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2"/>
                                        </p:tgtEl>
                                        <p:attrNameLst>
                                          <p:attrName>style.visibility</p:attrName>
                                        </p:attrNameLst>
                                      </p:cBhvr>
                                      <p:to>
                                        <p:strVal val="visible"/>
                                      </p:to>
                                    </p:set>
                                    <p:anim calcmode="lin" valueType="num">
                                      <p:cBhvr additive="base">
                                        <p:cTn dur="1000"/>
                                        <p:tgtEl>
                                          <p:spTgt spid="13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3"/>
                                        </p:tgtEl>
                                        <p:attrNameLst>
                                          <p:attrName>style.visibility</p:attrName>
                                        </p:attrNameLst>
                                      </p:cBhvr>
                                      <p:to>
                                        <p:strVal val="visible"/>
                                      </p:to>
                                    </p:set>
                                    <p:anim calcmode="lin" valueType="num">
                                      <p:cBhvr additive="base">
                                        <p:cTn dur="1000"/>
                                        <p:tgtEl>
                                          <p:spTgt spid="13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7"/>
                                        </p:tgtEl>
                                        <p:attrNameLst>
                                          <p:attrName>style.visibility</p:attrName>
                                        </p:attrNameLst>
                                      </p:cBhvr>
                                      <p:to>
                                        <p:strVal val="visible"/>
                                      </p:to>
                                    </p:set>
                                    <p:anim calcmode="lin" valueType="num">
                                      <p:cBhvr additive="base">
                                        <p:cTn dur="1000"/>
                                        <p:tgtEl>
                                          <p:spTgt spid="13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11"/>
                                        </p:tgtEl>
                                        <p:attrNameLst>
                                          <p:attrName>style.visibility</p:attrName>
                                        </p:attrNameLst>
                                      </p:cBhvr>
                                      <p:to>
                                        <p:strVal val="visible"/>
                                      </p:to>
                                    </p:set>
                                    <p:anim calcmode="lin" valueType="num">
                                      <p:cBhvr additive="base">
                                        <p:cTn dur="1000"/>
                                        <p:tgtEl>
                                          <p:spTgt spid="1311"/>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317" name="Shape 1317"/>
        <p:cNvGrpSpPr/>
        <p:nvPr/>
      </p:nvGrpSpPr>
      <p:grpSpPr>
        <a:xfrm>
          <a:off x="0" y="0"/>
          <a:ext cx="0" cy="0"/>
          <a:chOff x="0" y="0"/>
          <a:chExt cx="0" cy="0"/>
        </a:xfrm>
      </p:grpSpPr>
      <p:sp>
        <p:nvSpPr>
          <p:cNvPr id="1318" name="Google Shape;1318;p28"/>
          <p:cNvSpPr/>
          <p:nvPr/>
        </p:nvSpPr>
        <p:spPr>
          <a:xfrm>
            <a:off x="1195865" y="2961797"/>
            <a:ext cx="2912400" cy="516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19" name="Google Shape;1319;p28"/>
          <p:cNvSpPr/>
          <p:nvPr/>
        </p:nvSpPr>
        <p:spPr>
          <a:xfrm>
            <a:off x="1195865" y="2011901"/>
            <a:ext cx="2912400" cy="516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0" name="Google Shape;1320;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AJAX/JQUERY</a:t>
            </a:r>
            <a:endParaRPr>
              <a:solidFill>
                <a:srgbClr val="FFFFFF"/>
              </a:solidFill>
            </a:endParaRPr>
          </a:p>
        </p:txBody>
      </p:sp>
      <p:sp>
        <p:nvSpPr>
          <p:cNvPr id="1321" name="Google Shape;1321;p28"/>
          <p:cNvSpPr txBox="1"/>
          <p:nvPr>
            <p:ph type="ctrTitle"/>
          </p:nvPr>
        </p:nvSpPr>
        <p:spPr>
          <a:xfrm>
            <a:off x="1352476" y="2137008"/>
            <a:ext cx="25992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400">
                <a:solidFill>
                  <a:schemeClr val="dk1"/>
                </a:solidFill>
              </a:rPr>
              <a:t>REQUESTS</a:t>
            </a:r>
            <a:endParaRPr sz="1400">
              <a:solidFill>
                <a:schemeClr val="dk1"/>
              </a:solidFill>
            </a:endParaRPr>
          </a:p>
        </p:txBody>
      </p:sp>
      <p:sp>
        <p:nvSpPr>
          <p:cNvPr id="1322" name="Google Shape;1322;p28"/>
          <p:cNvSpPr txBox="1"/>
          <p:nvPr>
            <p:ph idx="3" type="ctrTitle"/>
          </p:nvPr>
        </p:nvSpPr>
        <p:spPr>
          <a:xfrm>
            <a:off x="1282708" y="3086957"/>
            <a:ext cx="25992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400">
                <a:solidFill>
                  <a:schemeClr val="dk1"/>
                </a:solidFill>
              </a:rPr>
              <a:t>HTML MANIPULATION</a:t>
            </a:r>
            <a:endParaRPr sz="1400">
              <a:solidFill>
                <a:schemeClr val="dk1"/>
              </a:solidFill>
            </a:endParaRPr>
          </a:p>
        </p:txBody>
      </p:sp>
      <p:cxnSp>
        <p:nvCxnSpPr>
          <p:cNvPr id="1323" name="Google Shape;1323;p28"/>
          <p:cNvCxnSpPr/>
          <p:nvPr/>
        </p:nvCxnSpPr>
        <p:spPr>
          <a:xfrm>
            <a:off x="0" y="1197575"/>
            <a:ext cx="3340500" cy="0"/>
          </a:xfrm>
          <a:prstGeom prst="straightConnector1">
            <a:avLst/>
          </a:prstGeom>
          <a:noFill/>
          <a:ln cap="flat" cmpd="sng" w="9525">
            <a:solidFill>
              <a:srgbClr val="48FFD5"/>
            </a:solidFill>
            <a:prstDash val="solid"/>
            <a:round/>
            <a:headEnd len="med" w="med" type="none"/>
            <a:tailEnd len="med" w="med" type="none"/>
          </a:ln>
        </p:spPr>
      </p:cxnSp>
      <p:sp>
        <p:nvSpPr>
          <p:cNvPr id="1324" name="Google Shape;1324;p28"/>
          <p:cNvSpPr/>
          <p:nvPr/>
        </p:nvSpPr>
        <p:spPr>
          <a:xfrm>
            <a:off x="549525" y="1982850"/>
            <a:ext cx="530400" cy="574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5" name="Google Shape;1325;p28"/>
          <p:cNvSpPr/>
          <p:nvPr/>
        </p:nvSpPr>
        <p:spPr>
          <a:xfrm>
            <a:off x="549525" y="2932746"/>
            <a:ext cx="530400" cy="574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6" name="Google Shape;1326;p28"/>
          <p:cNvSpPr/>
          <p:nvPr/>
        </p:nvSpPr>
        <p:spPr>
          <a:xfrm>
            <a:off x="691346" y="2136996"/>
            <a:ext cx="247038" cy="265847"/>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27" name="Google Shape;1327;p28"/>
          <p:cNvGrpSpPr/>
          <p:nvPr/>
        </p:nvGrpSpPr>
        <p:grpSpPr>
          <a:xfrm flipH="1" rot="10800000">
            <a:off x="625465" y="3108902"/>
            <a:ext cx="378301" cy="221773"/>
            <a:chOff x="1319675" y="779200"/>
            <a:chExt cx="2343875" cy="1270175"/>
          </a:xfrm>
        </p:grpSpPr>
        <p:sp>
          <p:nvSpPr>
            <p:cNvPr id="1328" name="Google Shape;1328;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1331" name="Google Shape;1331;p28"/>
          <p:cNvPicPr preferRelativeResize="0"/>
          <p:nvPr/>
        </p:nvPicPr>
        <p:blipFill>
          <a:blip r:embed="rId3">
            <a:alphaModFix/>
          </a:blip>
          <a:stretch>
            <a:fillRect/>
          </a:stretch>
        </p:blipFill>
        <p:spPr>
          <a:xfrm>
            <a:off x="5073325" y="1333500"/>
            <a:ext cx="2476500" cy="2476500"/>
          </a:xfrm>
          <a:prstGeom prst="rect">
            <a:avLst/>
          </a:prstGeom>
          <a:noFill/>
          <a:ln>
            <a:noFill/>
          </a:ln>
        </p:spPr>
      </p:pic>
      <p:sp>
        <p:nvSpPr>
          <p:cNvPr id="1332" name="Google Shape;1332;p28"/>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